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9" r:id="rId4"/>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00"/>
    <a:srgbClr val="0F0957"/>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0764" autoAdjust="0"/>
  </p:normalViewPr>
  <p:slideViewPr>
    <p:cSldViewPr>
      <p:cViewPr>
        <p:scale>
          <a:sx n="112" d="100"/>
          <a:sy n="112" d="100"/>
        </p:scale>
        <p:origin x="-630" y="3780"/>
      </p:cViewPr>
      <p:guideLst>
        <p:guide orient="horz" pos="3168"/>
        <p:guide pos="2448"/>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8FFF8B-12EA-4AAF-9A97-A68D29FAD565}" type="datetimeFigureOut">
              <a:rPr lang="en-US" smtClean="0"/>
              <a:t>10/7/2017</a:t>
            </a:fld>
            <a:endParaRPr lang="en-US"/>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D12350-A112-4894-9496-E04B49E8BD46}" type="slidenum">
              <a:rPr lang="en-US" smtClean="0"/>
              <a:t>‹#›</a:t>
            </a:fld>
            <a:endParaRPr lang="en-US"/>
          </a:p>
        </p:txBody>
      </p:sp>
    </p:spTree>
    <p:extLst>
      <p:ext uri="{BB962C8B-B14F-4D97-AF65-F5344CB8AC3E}">
        <p14:creationId xmlns:p14="http://schemas.microsoft.com/office/powerpoint/2010/main" val="466737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D12350-A112-4894-9496-E04B49E8BD46}" type="slidenum">
              <a:rPr lang="en-US" smtClean="0"/>
              <a:t>1</a:t>
            </a:fld>
            <a:endParaRPr lang="en-US"/>
          </a:p>
        </p:txBody>
      </p:sp>
    </p:spTree>
    <p:extLst>
      <p:ext uri="{BB962C8B-B14F-4D97-AF65-F5344CB8AC3E}">
        <p14:creationId xmlns:p14="http://schemas.microsoft.com/office/powerpoint/2010/main" val="3094977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D12350-A112-4894-9496-E04B49E8BD46}" type="slidenum">
              <a:rPr lang="en-US" smtClean="0"/>
              <a:t>3</a:t>
            </a:fld>
            <a:endParaRPr lang="en-US"/>
          </a:p>
        </p:txBody>
      </p:sp>
    </p:spTree>
    <p:extLst>
      <p:ext uri="{BB962C8B-B14F-4D97-AF65-F5344CB8AC3E}">
        <p14:creationId xmlns:p14="http://schemas.microsoft.com/office/powerpoint/2010/main" val="2968577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BA990E-825D-4568-AE20-F5D902D8B577}" type="datetimeFigureOut">
              <a:rPr lang="en-US" smtClean="0"/>
              <a:pPr/>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6DBD4-F36D-48DE-843C-134AC0DA8F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BA990E-825D-4568-AE20-F5D902D8B577}" type="datetimeFigureOut">
              <a:rPr lang="en-US" smtClean="0"/>
              <a:pPr/>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6DBD4-F36D-48DE-843C-134AC0DA8F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BA990E-825D-4568-AE20-F5D902D8B577}" type="datetimeFigureOut">
              <a:rPr lang="en-US" smtClean="0"/>
              <a:pPr/>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6DBD4-F36D-48DE-843C-134AC0DA8F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BA990E-825D-4568-AE20-F5D902D8B577}" type="datetimeFigureOut">
              <a:rPr lang="en-US" smtClean="0"/>
              <a:pPr/>
              <a:t>10/7/2017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96DBD4-F36D-48DE-843C-134AC0DA8F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BA990E-825D-4568-AE20-F5D902D8B577}" type="datetimeFigureOut">
              <a:rPr lang="en-US" smtClean="0"/>
              <a:pPr/>
              <a:t>10/7/2017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96DBD4-F36D-48DE-843C-134AC0DA8F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BA990E-825D-4568-AE20-F5D902D8B577}" type="datetimeFigureOut">
              <a:rPr lang="en-US" smtClean="0"/>
              <a:pPr/>
              <a:t>10/7/2017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96DBD4-F36D-48DE-843C-134AC0DA8F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BA990E-825D-4568-AE20-F5D902D8B577}" type="datetimeFigureOut">
              <a:rPr lang="en-US" smtClean="0"/>
              <a:pPr/>
              <a:t>10/7/2017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96DBD4-F36D-48DE-843C-134AC0DA8F44}" type="slidenum">
              <a:rPr lang="en-US" smtClean="0"/>
              <a:pPr/>
              <a:t>‹#›</a:t>
            </a:fld>
            <a:endParaRPr lang="en-US"/>
          </a:p>
        </p:txBody>
      </p:sp>
      <p:pic>
        <p:nvPicPr>
          <p:cNvPr id="5" name="Picture 2" descr="C:\Users\Home\Dropbox\Angie\JCHS\Newsletter\NewsletterMasthead.jpg"/>
          <p:cNvPicPr>
            <a:picLocks noChangeAspect="1" noChangeArrowheads="1"/>
          </p:cNvPicPr>
          <p:nvPr userDrawn="1"/>
        </p:nvPicPr>
        <p:blipFill>
          <a:blip r:embed="rId2" cstate="print"/>
          <a:srcRect/>
          <a:stretch>
            <a:fillRect/>
          </a:stretch>
        </p:blipFill>
        <p:spPr bwMode="auto">
          <a:xfrm>
            <a:off x="0" y="0"/>
            <a:ext cx="7772400" cy="10058400"/>
          </a:xfrm>
          <a:prstGeom prst="rect">
            <a:avLst/>
          </a:prstGeom>
          <a:noFill/>
        </p:spPr>
      </p:pic>
      <p:sp>
        <p:nvSpPr>
          <p:cNvPr id="6" name="Title 1"/>
          <p:cNvSpPr>
            <a:spLocks noGrp="1"/>
          </p:cNvSpPr>
          <p:nvPr>
            <p:ph type="title" hasCustomPrompt="1"/>
          </p:nvPr>
        </p:nvSpPr>
        <p:spPr>
          <a:xfrm>
            <a:off x="475861" y="1066800"/>
            <a:ext cx="1733939" cy="267478"/>
          </a:xfrm>
        </p:spPr>
        <p:txBody>
          <a:bodyPr anchor="b">
            <a:normAutofit/>
          </a:bodyPr>
          <a:lstStyle>
            <a:lvl1pPr algn="l">
              <a:defRPr sz="1000" b="1" baseline="0">
                <a:solidFill>
                  <a:schemeClr val="bg1"/>
                </a:solidFill>
                <a:effectLst>
                  <a:outerShdw blurRad="50800" dist="38100" dir="16200000" rotWithShape="0">
                    <a:prstClr val="black">
                      <a:alpha val="40000"/>
                    </a:prstClr>
                  </a:outerShdw>
                </a:effectLst>
                <a:latin typeface="Century Gothic" pitchFamily="34" charset="0"/>
              </a:defRPr>
            </a:lvl1pPr>
          </a:lstStyle>
          <a:p>
            <a:r>
              <a:rPr lang="en-US" dirty="0" smtClean="0"/>
              <a:t>Change Issue/Date here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2050" name="Picture 2" descr="C:\Users\Home\Dropbox\Angie\JCHS\Newsletter\NewsletterSub.jpg"/>
          <p:cNvPicPr>
            <a:picLocks noChangeAspect="1" noChangeArrowheads="1"/>
          </p:cNvPicPr>
          <p:nvPr userDrawn="1"/>
        </p:nvPicPr>
        <p:blipFill>
          <a:blip r:embed="rId2" cstate="print"/>
          <a:srcRect/>
          <a:stretch>
            <a:fillRect/>
          </a:stretch>
        </p:blipFill>
        <p:spPr bwMode="auto">
          <a:xfrm>
            <a:off x="0" y="0"/>
            <a:ext cx="7772400" cy="10058400"/>
          </a:xfrm>
          <a:prstGeom prst="rect">
            <a:avLst/>
          </a:prstGeom>
          <a:noFill/>
        </p:spPr>
      </p:pic>
      <p:sp>
        <p:nvSpPr>
          <p:cNvPr id="10" name="Title 1"/>
          <p:cNvSpPr>
            <a:spLocks noGrp="1"/>
          </p:cNvSpPr>
          <p:nvPr>
            <p:ph type="title" hasCustomPrompt="1"/>
          </p:nvPr>
        </p:nvSpPr>
        <p:spPr>
          <a:xfrm>
            <a:off x="475861" y="990600"/>
            <a:ext cx="1886339" cy="343678"/>
          </a:xfrm>
        </p:spPr>
        <p:txBody>
          <a:bodyPr anchor="b">
            <a:normAutofit/>
          </a:bodyPr>
          <a:lstStyle>
            <a:lvl1pPr algn="l">
              <a:defRPr sz="1000" b="1" baseline="0">
                <a:solidFill>
                  <a:schemeClr val="tx1"/>
                </a:solidFill>
                <a:effectLst/>
                <a:latin typeface="Century Gothic" pitchFamily="34" charset="0"/>
              </a:defRPr>
            </a:lvl1pPr>
          </a:lstStyle>
          <a:p>
            <a:r>
              <a:rPr lang="en-US" dirty="0" smtClean="0"/>
              <a:t>Change Issue/Date here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36BA990E-825D-4568-AE20-F5D902D8B577}" type="datetimeFigureOut">
              <a:rPr lang="en-US" smtClean="0"/>
              <a:pPr/>
              <a:t>10/7/2017</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D096DBD4-F36D-48DE-843C-134AC0DA8F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8" Type="http://schemas.openxmlformats.org/officeDocument/2006/relationships/hyperlink" Target="mailto:younglivesmatter876@gmail.com" TargetMode="External"/><Relationship Id="rId3" Type="http://schemas.openxmlformats.org/officeDocument/2006/relationships/image" Target="../media/image6.jpeg"/><Relationship Id="rId7" Type="http://schemas.openxmlformats.org/officeDocument/2006/relationships/hyperlink" Target="http://www.jamaicaobserver.com/entertainment/traffick-blocking-aims-to-enlighten_111892?profile=1116" TargetMode="External"/><Relationship Id="rId2" Type="http://schemas.openxmlformats.org/officeDocument/2006/relationships/image" Target="../media/image5.png"/><Relationship Id="rId1" Type="http://schemas.openxmlformats.org/officeDocument/2006/relationships/slideLayout" Target="../slideLayouts/slideLayout8.xml"/><Relationship Id="rId6" Type="http://schemas.openxmlformats.org/officeDocument/2006/relationships/hyperlink" Target="http://www.japarliament.gov.jm/attachments/article/339/The%20National%20Identification%20and%20Registration%20Act,%202017--.pdf" TargetMode="External"/><Relationship Id="rId11" Type="http://schemas.openxmlformats.org/officeDocument/2006/relationships/image" Target="../media/image9.jpeg"/><Relationship Id="rId5" Type="http://schemas.openxmlformats.org/officeDocument/2006/relationships/hyperlink" Target="https://www.theguardian.com/world/2017/aug/24/indian-court-rules-privacy-a-fundamental-right-in-battle-over-national-id-cards" TargetMode="External"/><Relationship Id="rId10" Type="http://schemas.openxmlformats.org/officeDocument/2006/relationships/hyperlink" Target="https://www.usnews.com/news/world/articles/2017-09-22/first-un-expert-on-gender-identity-resigns" TargetMode="External"/><Relationship Id="rId4" Type="http://schemas.openxmlformats.org/officeDocument/2006/relationships/image" Target="../media/image7.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hyperlink" Target="http://www.jchs.org.jm/newsletters.html" TargetMode="External"/><Relationship Id="rId5" Type="http://schemas.openxmlformats.org/officeDocument/2006/relationships/hyperlink" Target="http://www.youtube/jchsadvocate" TargetMode="External"/><Relationship Id="rId10" Type="http://schemas.openxmlformats.org/officeDocument/2006/relationships/image" Target="../media/image14.png"/><Relationship Id="rId4" Type="http://schemas.openxmlformats.org/officeDocument/2006/relationships/image" Target="../media/image11.jpeg"/><Relationship Id="rId9"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6080" y="1398364"/>
            <a:ext cx="3403440" cy="506635"/>
          </a:xfrm>
        </p:spPr>
        <p:txBody>
          <a:bodyPr anchor="t">
            <a:noAutofit/>
          </a:bodyPr>
          <a:lstStyle/>
          <a:p>
            <a:r>
              <a:rPr lang="en-US" sz="1400" dirty="0" smtClean="0"/>
              <a:t>E-newsletter :  July –September 2017</a:t>
            </a:r>
            <a:br>
              <a:rPr lang="en-US" sz="1400" dirty="0" smtClean="0"/>
            </a:br>
            <a:r>
              <a:rPr lang="en-US" sz="1400" dirty="0" smtClean="0"/>
              <a:t/>
            </a:r>
            <a:br>
              <a:rPr lang="en-US" sz="1400" dirty="0" smtClean="0"/>
            </a:br>
            <a:r>
              <a:rPr lang="en-US" sz="1400" dirty="0"/>
              <a:t/>
            </a:r>
            <a:br>
              <a:rPr lang="en-US" sz="1400" dirty="0"/>
            </a:br>
            <a:endParaRPr lang="en-US" sz="1400" dirty="0"/>
          </a:p>
        </p:txBody>
      </p:sp>
      <p:sp>
        <p:nvSpPr>
          <p:cNvPr id="3" name="Title 1"/>
          <p:cNvSpPr txBox="1">
            <a:spLocks/>
          </p:cNvSpPr>
          <p:nvPr/>
        </p:nvSpPr>
        <p:spPr>
          <a:xfrm>
            <a:off x="6603" y="2564016"/>
            <a:ext cx="3879850" cy="7189584"/>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000" b="1" kern="1200" baseline="0">
                <a:solidFill>
                  <a:schemeClr val="bg1"/>
                </a:solidFill>
                <a:effectLst>
                  <a:outerShdw blurRad="50800" dist="38100" dir="16200000" rotWithShape="0">
                    <a:prstClr val="black">
                      <a:alpha val="40000"/>
                    </a:prstClr>
                  </a:outerShdw>
                </a:effectLst>
                <a:latin typeface="Century Gothic" pitchFamily="34" charset="0"/>
                <a:ea typeface="+mj-ea"/>
                <a:cs typeface="+mj-cs"/>
              </a:defRPr>
            </a:lvl1pPr>
          </a:lstStyle>
          <a:p>
            <a:pPr algn="ctr"/>
            <a:endParaRPr lang="en-029" sz="2000" dirty="0" smtClean="0">
              <a:solidFill>
                <a:srgbClr val="7030A0"/>
              </a:solidFill>
              <a:effectLst>
                <a:outerShdw blurRad="38100" dist="38100" dir="2700000" algn="tl">
                  <a:srgbClr val="000000">
                    <a:alpha val="43137"/>
                  </a:srgbClr>
                </a:outerShdw>
              </a:effectLst>
              <a:latin typeface="Arial Narrow" panose="020B0606020202030204" pitchFamily="34" charset="0"/>
              <a:cs typeface="Arial" pitchFamily="34" charset="0"/>
            </a:endParaRPr>
          </a:p>
          <a:p>
            <a:pPr algn="ctr"/>
            <a:r>
              <a:rPr lang="en-029" sz="2000" dirty="0" smtClean="0">
                <a:solidFill>
                  <a:srgbClr val="7030A0"/>
                </a:solidFill>
                <a:effectLst>
                  <a:outerShdw blurRad="38100" dist="38100" dir="2700000" algn="tl">
                    <a:srgbClr val="000000">
                      <a:alpha val="43137"/>
                    </a:srgbClr>
                  </a:outerShdw>
                </a:effectLst>
                <a:latin typeface="Arial Narrow" panose="020B0606020202030204" pitchFamily="34" charset="0"/>
                <a:cs typeface="Arial" pitchFamily="34" charset="0"/>
              </a:rPr>
              <a:t>Highlights</a:t>
            </a:r>
            <a:endParaRPr lang="en-US" sz="2000" b="0" dirty="0">
              <a:solidFill>
                <a:srgbClr val="7030A0"/>
              </a:solidFill>
              <a:effectLst/>
              <a:latin typeface="Arial Narrow" panose="020B0606020202030204" pitchFamily="34" charset="0"/>
              <a:cs typeface="Arial" pitchFamily="34" charset="0"/>
            </a:endParaRPr>
          </a:p>
          <a:p>
            <a:pPr marL="171450" indent="-171450" algn="just">
              <a:buFont typeface="Arial" panose="020B0604020202020204" pitchFamily="34" charset="0"/>
              <a:buChar char="•"/>
            </a:pPr>
            <a:r>
              <a:rPr lang="en-JM" sz="1200" dirty="0" smtClean="0">
                <a:solidFill>
                  <a:schemeClr val="tx2">
                    <a:lumMod val="75000"/>
                  </a:schemeClr>
                </a:solidFill>
                <a:effectLst/>
                <a:latin typeface="+mn-lt"/>
                <a:cs typeface="Arial" pitchFamily="34" charset="0"/>
              </a:rPr>
              <a:t>Judgement in Professor Bain v UWI case </a:t>
            </a:r>
          </a:p>
          <a:p>
            <a:pPr marL="171450" indent="-171450" algn="just">
              <a:buFont typeface="Arial" panose="020B0604020202020204" pitchFamily="34" charset="0"/>
              <a:buChar char="•"/>
            </a:pPr>
            <a:r>
              <a:rPr lang="en-JM" sz="1200" dirty="0" smtClean="0">
                <a:solidFill>
                  <a:schemeClr val="tx2">
                    <a:lumMod val="75000"/>
                  </a:schemeClr>
                </a:solidFill>
                <a:effectLst/>
                <a:latin typeface="+mn-lt"/>
                <a:cs typeface="Arial" pitchFamily="34" charset="0"/>
              </a:rPr>
              <a:t>UN 1</a:t>
            </a:r>
            <a:r>
              <a:rPr lang="en-JM" sz="1200" baseline="30000" dirty="0" smtClean="0">
                <a:solidFill>
                  <a:schemeClr val="tx2">
                    <a:lumMod val="75000"/>
                  </a:schemeClr>
                </a:solidFill>
                <a:effectLst/>
                <a:latin typeface="+mn-lt"/>
                <a:cs typeface="Arial" pitchFamily="34" charset="0"/>
              </a:rPr>
              <a:t>st</a:t>
            </a:r>
            <a:r>
              <a:rPr lang="en-JM" sz="1200" dirty="0" smtClean="0">
                <a:solidFill>
                  <a:schemeClr val="tx2">
                    <a:lumMod val="75000"/>
                  </a:schemeClr>
                </a:solidFill>
                <a:effectLst/>
                <a:latin typeface="+mn-lt"/>
                <a:cs typeface="Arial" pitchFamily="34" charset="0"/>
              </a:rPr>
              <a:t> LGBT </a:t>
            </a:r>
            <a:r>
              <a:rPr lang="en-JM" sz="1200" dirty="0" err="1" smtClean="0">
                <a:solidFill>
                  <a:schemeClr val="tx2">
                    <a:lumMod val="75000"/>
                  </a:schemeClr>
                </a:solidFill>
                <a:effectLst/>
                <a:latin typeface="+mn-lt"/>
                <a:cs typeface="Arial" pitchFamily="34" charset="0"/>
              </a:rPr>
              <a:t>Czar</a:t>
            </a:r>
            <a:r>
              <a:rPr lang="en-JM" sz="1200" dirty="0" smtClean="0">
                <a:solidFill>
                  <a:schemeClr val="tx2">
                    <a:lumMod val="75000"/>
                  </a:schemeClr>
                </a:solidFill>
                <a:effectLst/>
                <a:latin typeface="+mn-lt"/>
                <a:cs typeface="Arial" pitchFamily="34" charset="0"/>
              </a:rPr>
              <a:t> resigns </a:t>
            </a:r>
          </a:p>
          <a:p>
            <a:pPr marL="171450" indent="-171450" algn="just">
              <a:buFont typeface="Arial" panose="020B0604020202020204" pitchFamily="34" charset="0"/>
              <a:buChar char="•"/>
            </a:pPr>
            <a:r>
              <a:rPr lang="en-JM" sz="1200" dirty="0" smtClean="0">
                <a:solidFill>
                  <a:schemeClr val="tx2">
                    <a:lumMod val="75000"/>
                  </a:schemeClr>
                </a:solidFill>
                <a:effectLst/>
                <a:latin typeface="+mn-lt"/>
                <a:cs typeface="Arial" pitchFamily="34" charset="0"/>
              </a:rPr>
              <a:t>Concerns about National ID &amp; Registration Bill</a:t>
            </a:r>
          </a:p>
          <a:p>
            <a:pPr marL="171450" indent="-171450" algn="just">
              <a:buFont typeface="Arial" panose="020B0604020202020204" pitchFamily="34" charset="0"/>
              <a:buChar char="•"/>
            </a:pPr>
            <a:r>
              <a:rPr lang="en-JM" sz="1200" dirty="0" smtClean="0">
                <a:solidFill>
                  <a:srgbClr val="FF0000"/>
                </a:solidFill>
                <a:effectLst>
                  <a:outerShdw blurRad="38100" dist="38100" dir="2700000" algn="tl">
                    <a:srgbClr val="000000">
                      <a:alpha val="43137"/>
                    </a:srgbClr>
                  </a:outerShdw>
                </a:effectLst>
                <a:latin typeface="+mn-lt"/>
                <a:cs typeface="Arial" pitchFamily="34" charset="0"/>
              </a:rPr>
              <a:t>New feature: </a:t>
            </a:r>
            <a:r>
              <a:rPr lang="en-JM" sz="1200" dirty="0" smtClean="0">
                <a:solidFill>
                  <a:schemeClr val="tx2">
                    <a:lumMod val="75000"/>
                  </a:schemeClr>
                </a:solidFill>
                <a:effectLst/>
                <a:latin typeface="+mn-lt"/>
                <a:cs typeface="Arial" pitchFamily="34" charset="0"/>
              </a:rPr>
              <a:t>What Christians needs to know about Islam</a:t>
            </a:r>
          </a:p>
          <a:p>
            <a:pPr marL="171450" indent="-171450" algn="just">
              <a:buFont typeface="Arial" panose="020B0604020202020204" pitchFamily="34" charset="0"/>
              <a:buChar char="•"/>
            </a:pPr>
            <a:endParaRPr lang="en-JM" sz="1050" b="0" dirty="0" smtClean="0">
              <a:solidFill>
                <a:schemeClr val="tx1"/>
              </a:solidFill>
              <a:effectLst/>
              <a:latin typeface="+mn-lt"/>
              <a:cs typeface="Arial" pitchFamily="34" charset="0"/>
            </a:endParaRPr>
          </a:p>
          <a:p>
            <a:pPr lvl="0"/>
            <a:r>
              <a:rPr lang="en-029" sz="1600" dirty="0" smtClean="0">
                <a:solidFill>
                  <a:srgbClr val="006600"/>
                </a:solidFill>
                <a:effectLst>
                  <a:outerShdw blurRad="38100" dist="38100" dir="2700000" algn="tl">
                    <a:srgbClr val="000000">
                      <a:alpha val="43137"/>
                    </a:srgbClr>
                  </a:outerShdw>
                </a:effectLst>
                <a:latin typeface="+mn-lt"/>
                <a:cs typeface="Arial" pitchFamily="34" charset="0"/>
              </a:rPr>
              <a:t>What’s </a:t>
            </a:r>
            <a:r>
              <a:rPr lang="en-029" sz="1600" dirty="0">
                <a:solidFill>
                  <a:srgbClr val="006600"/>
                </a:solidFill>
                <a:effectLst>
                  <a:outerShdw blurRad="38100" dist="38100" dir="2700000" algn="tl">
                    <a:srgbClr val="000000">
                      <a:alpha val="43137"/>
                    </a:srgbClr>
                  </a:outerShdw>
                </a:effectLst>
                <a:latin typeface="+mn-lt"/>
                <a:cs typeface="Arial" pitchFamily="34" charset="0"/>
              </a:rPr>
              <a:t>been happening: </a:t>
            </a:r>
            <a:r>
              <a:rPr lang="en-029" sz="1600" dirty="0" smtClean="0">
                <a:solidFill>
                  <a:srgbClr val="006600"/>
                </a:solidFill>
                <a:effectLst>
                  <a:outerShdw blurRad="38100" dist="38100" dir="2700000" algn="tl">
                    <a:srgbClr val="000000">
                      <a:alpha val="43137"/>
                    </a:srgbClr>
                  </a:outerShdw>
                </a:effectLst>
                <a:latin typeface="+mn-lt"/>
                <a:cs typeface="Arial" pitchFamily="34" charset="0"/>
              </a:rPr>
              <a:t>Jamaica</a:t>
            </a:r>
          </a:p>
          <a:p>
            <a:pPr algn="just"/>
            <a:r>
              <a:rPr lang="en-JM" sz="1200" dirty="0" smtClean="0">
                <a:solidFill>
                  <a:srgbClr val="006600"/>
                </a:solidFill>
                <a:effectLst/>
                <a:latin typeface="+mn-lt"/>
              </a:rPr>
              <a:t>Court hands down judgement in Bain v UWI case</a:t>
            </a:r>
          </a:p>
          <a:p>
            <a:pPr algn="just"/>
            <a:r>
              <a:rPr lang="en-US" sz="1050" b="0" dirty="0">
                <a:solidFill>
                  <a:schemeClr val="tx1"/>
                </a:solidFill>
                <a:effectLst/>
                <a:latin typeface="+mn-lt"/>
                <a:cs typeface="Arial" pitchFamily="34" charset="0"/>
              </a:rPr>
              <a:t>The long awaited decision of the Jamaican Full Court in the case of </a:t>
            </a:r>
            <a:r>
              <a:rPr lang="en-US" sz="1050" b="0" u="sng" dirty="0">
                <a:solidFill>
                  <a:schemeClr val="tx1"/>
                </a:solidFill>
                <a:effectLst/>
                <a:latin typeface="+mn-lt"/>
                <a:cs typeface="Arial" pitchFamily="34" charset="0"/>
              </a:rPr>
              <a:t>Professor Brendan Bain v The University of the West Indies (UWI) </a:t>
            </a:r>
            <a:r>
              <a:rPr lang="en-US" sz="1050" b="0" dirty="0">
                <a:solidFill>
                  <a:schemeClr val="tx1"/>
                </a:solidFill>
                <a:effectLst/>
                <a:latin typeface="+mn-lt"/>
                <a:cs typeface="Arial" pitchFamily="34" charset="0"/>
              </a:rPr>
              <a:t>was delivered on Monday July  31,  2017. </a:t>
            </a:r>
            <a:endParaRPr lang="en-US" sz="1050" b="0" dirty="0" smtClean="0">
              <a:solidFill>
                <a:schemeClr val="tx1"/>
              </a:solidFill>
              <a:effectLst/>
              <a:latin typeface="+mn-lt"/>
              <a:cs typeface="Arial" pitchFamily="34" charset="0"/>
            </a:endParaRPr>
          </a:p>
          <a:p>
            <a:pPr algn="just"/>
            <a:endParaRPr lang="en-US" sz="1050" b="0" dirty="0">
              <a:solidFill>
                <a:schemeClr val="tx1"/>
              </a:solidFill>
              <a:effectLst/>
              <a:latin typeface="+mn-lt"/>
              <a:cs typeface="Arial" pitchFamily="34" charset="0"/>
            </a:endParaRPr>
          </a:p>
          <a:p>
            <a:r>
              <a:rPr lang="en-US" sz="1050" b="0" dirty="0" smtClean="0">
                <a:solidFill>
                  <a:schemeClr val="tx1"/>
                </a:solidFill>
                <a:effectLst/>
                <a:latin typeface="+mn-lt"/>
                <a:cs typeface="Arial" pitchFamily="34" charset="0"/>
              </a:rPr>
              <a:t>Professor </a:t>
            </a:r>
            <a:r>
              <a:rPr lang="en-US" sz="1050" b="0" dirty="0">
                <a:solidFill>
                  <a:schemeClr val="tx1"/>
                </a:solidFill>
                <a:effectLst/>
                <a:latin typeface="+mn-lt"/>
                <a:cs typeface="Arial" pitchFamily="34" charset="0"/>
              </a:rPr>
              <a:t>Bain had sued the UWI for </a:t>
            </a:r>
            <a:endParaRPr lang="en-US" sz="1050" b="0" dirty="0" smtClean="0">
              <a:solidFill>
                <a:schemeClr val="tx1"/>
              </a:solidFill>
              <a:effectLst/>
              <a:latin typeface="+mn-lt"/>
              <a:cs typeface="Arial" pitchFamily="34" charset="0"/>
            </a:endParaRPr>
          </a:p>
          <a:p>
            <a:r>
              <a:rPr lang="en-US" sz="1050" b="0" dirty="0" smtClean="0">
                <a:solidFill>
                  <a:schemeClr val="tx1"/>
                </a:solidFill>
                <a:effectLst/>
                <a:latin typeface="+mn-lt"/>
                <a:cs typeface="Arial" pitchFamily="34" charset="0"/>
              </a:rPr>
              <a:t>wrongful </a:t>
            </a:r>
            <a:r>
              <a:rPr lang="en-US" sz="1050" b="0" dirty="0">
                <a:solidFill>
                  <a:schemeClr val="tx1"/>
                </a:solidFill>
                <a:effectLst/>
                <a:latin typeface="+mn-lt"/>
                <a:cs typeface="Arial" pitchFamily="34" charset="0"/>
              </a:rPr>
              <a:t>dismissal from his post </a:t>
            </a:r>
            <a:r>
              <a:rPr lang="en-US" sz="1050" b="0" dirty="0" smtClean="0">
                <a:solidFill>
                  <a:schemeClr val="tx1"/>
                </a:solidFill>
                <a:effectLst/>
                <a:latin typeface="+mn-lt"/>
                <a:cs typeface="Arial" pitchFamily="34" charset="0"/>
              </a:rPr>
              <a:t>as Director</a:t>
            </a:r>
          </a:p>
          <a:p>
            <a:r>
              <a:rPr lang="en-US" sz="1050" b="0" dirty="0" smtClean="0">
                <a:solidFill>
                  <a:schemeClr val="tx1"/>
                </a:solidFill>
                <a:effectLst/>
                <a:latin typeface="+mn-lt"/>
                <a:cs typeface="Arial" pitchFamily="34" charset="0"/>
              </a:rPr>
              <a:t>of </a:t>
            </a:r>
            <a:r>
              <a:rPr lang="en-US" sz="1050" b="0" dirty="0">
                <a:solidFill>
                  <a:schemeClr val="tx1"/>
                </a:solidFill>
                <a:effectLst/>
                <a:latin typeface="+mn-lt"/>
                <a:cs typeface="Arial" pitchFamily="34" charset="0"/>
              </a:rPr>
              <a:t>the Regional </a:t>
            </a:r>
            <a:r>
              <a:rPr lang="en-US" sz="1050" b="0" dirty="0" smtClean="0">
                <a:solidFill>
                  <a:schemeClr val="tx1"/>
                </a:solidFill>
                <a:effectLst/>
                <a:latin typeface="+mn-lt"/>
                <a:cs typeface="Arial" pitchFamily="34" charset="0"/>
              </a:rPr>
              <a:t>Coordinating Unit </a:t>
            </a:r>
            <a:r>
              <a:rPr lang="en-US" sz="1050" b="0" dirty="0">
                <a:solidFill>
                  <a:schemeClr val="tx1"/>
                </a:solidFill>
                <a:effectLst/>
                <a:latin typeface="+mn-lt"/>
                <a:cs typeface="Arial" pitchFamily="34" charset="0"/>
              </a:rPr>
              <a:t>of the </a:t>
            </a:r>
            <a:endParaRPr lang="en-US" sz="1050" b="0" dirty="0" smtClean="0">
              <a:solidFill>
                <a:schemeClr val="tx1"/>
              </a:solidFill>
              <a:effectLst/>
              <a:latin typeface="+mn-lt"/>
              <a:cs typeface="Arial" pitchFamily="34" charset="0"/>
            </a:endParaRPr>
          </a:p>
          <a:p>
            <a:r>
              <a:rPr lang="en-US" sz="1050" b="0" dirty="0" smtClean="0">
                <a:solidFill>
                  <a:schemeClr val="tx1"/>
                </a:solidFill>
                <a:effectLst/>
                <a:latin typeface="+mn-lt"/>
                <a:cs typeface="Arial" pitchFamily="34" charset="0"/>
              </a:rPr>
              <a:t>Caribbean </a:t>
            </a:r>
            <a:r>
              <a:rPr lang="en-US" sz="1050" b="0" dirty="0">
                <a:solidFill>
                  <a:schemeClr val="tx1"/>
                </a:solidFill>
                <a:effectLst/>
                <a:latin typeface="+mn-lt"/>
                <a:cs typeface="Arial" pitchFamily="34" charset="0"/>
              </a:rPr>
              <a:t>HIV/Training </a:t>
            </a:r>
            <a:r>
              <a:rPr lang="en-US" sz="1050" b="0" dirty="0" smtClean="0">
                <a:solidFill>
                  <a:schemeClr val="tx1"/>
                </a:solidFill>
                <a:effectLst/>
                <a:latin typeface="+mn-lt"/>
                <a:cs typeface="Arial" pitchFamily="34" charset="0"/>
              </a:rPr>
              <a:t>Network (</a:t>
            </a:r>
            <a:r>
              <a:rPr lang="en-US" sz="1050" b="0" dirty="0">
                <a:solidFill>
                  <a:schemeClr val="tx1"/>
                </a:solidFill>
                <a:effectLst/>
                <a:latin typeface="+mn-lt"/>
                <a:cs typeface="Arial" pitchFamily="34" charset="0"/>
              </a:rPr>
              <a:t>CHART). </a:t>
            </a:r>
            <a:endParaRPr lang="en-US" sz="1050" b="0" dirty="0" smtClean="0">
              <a:solidFill>
                <a:schemeClr val="tx1"/>
              </a:solidFill>
              <a:effectLst/>
              <a:latin typeface="+mn-lt"/>
              <a:cs typeface="Arial" pitchFamily="34" charset="0"/>
            </a:endParaRPr>
          </a:p>
          <a:p>
            <a:r>
              <a:rPr lang="en-US" sz="1050" b="0" dirty="0" smtClean="0">
                <a:solidFill>
                  <a:schemeClr val="tx1"/>
                </a:solidFill>
                <a:effectLst/>
                <a:latin typeface="+mn-lt"/>
                <a:cs typeface="Arial" pitchFamily="34" charset="0"/>
              </a:rPr>
              <a:t>CHART </a:t>
            </a:r>
            <a:r>
              <a:rPr lang="en-US" sz="1050" b="0" dirty="0">
                <a:solidFill>
                  <a:schemeClr val="tx1"/>
                </a:solidFill>
                <a:effectLst/>
                <a:latin typeface="+mn-lt"/>
                <a:cs typeface="Arial" pitchFamily="34" charset="0"/>
              </a:rPr>
              <a:t>trains healthcare personnel working with HIV/AIDS clients, and was overseen by the University of the West Indies (UWI). </a:t>
            </a:r>
            <a:endParaRPr lang="en-US" sz="1050" b="0" dirty="0" smtClean="0">
              <a:solidFill>
                <a:schemeClr val="tx1"/>
              </a:solidFill>
              <a:effectLst/>
              <a:latin typeface="+mn-lt"/>
              <a:cs typeface="Arial" pitchFamily="34" charset="0"/>
            </a:endParaRPr>
          </a:p>
          <a:p>
            <a:pPr algn="just"/>
            <a:endParaRPr lang="en-US" sz="1050" b="0" dirty="0" smtClean="0">
              <a:solidFill>
                <a:schemeClr val="tx1"/>
              </a:solidFill>
              <a:effectLst/>
              <a:latin typeface="+mn-lt"/>
              <a:cs typeface="Arial" pitchFamily="34" charset="0"/>
            </a:endParaRPr>
          </a:p>
          <a:p>
            <a:pPr algn="just"/>
            <a:endParaRPr lang="en-US" sz="1050" b="0" dirty="0">
              <a:solidFill>
                <a:schemeClr val="tx1"/>
              </a:solidFill>
              <a:effectLst/>
              <a:latin typeface="+mn-lt"/>
              <a:cs typeface="Arial" pitchFamily="34" charset="0"/>
            </a:endParaRPr>
          </a:p>
          <a:p>
            <a:pPr algn="just"/>
            <a:endParaRPr lang="en-US" sz="1050" b="0" dirty="0" smtClean="0">
              <a:solidFill>
                <a:schemeClr val="tx1"/>
              </a:solidFill>
              <a:effectLst/>
              <a:latin typeface="+mn-lt"/>
              <a:cs typeface="Arial" pitchFamily="34" charset="0"/>
            </a:endParaRPr>
          </a:p>
          <a:p>
            <a:pPr algn="just"/>
            <a:endParaRPr lang="en-US" sz="1050" b="0" dirty="0">
              <a:solidFill>
                <a:schemeClr val="tx1"/>
              </a:solidFill>
              <a:effectLst/>
              <a:latin typeface="+mn-lt"/>
              <a:cs typeface="Arial" pitchFamily="34" charset="0"/>
            </a:endParaRPr>
          </a:p>
          <a:p>
            <a:pPr algn="just"/>
            <a:endParaRPr lang="en-US" sz="1050" b="0" dirty="0" smtClean="0">
              <a:solidFill>
                <a:schemeClr val="tx1"/>
              </a:solidFill>
              <a:effectLst/>
              <a:latin typeface="+mn-lt"/>
              <a:cs typeface="Arial" pitchFamily="34" charset="0"/>
            </a:endParaRPr>
          </a:p>
          <a:p>
            <a:pPr algn="just"/>
            <a:endParaRPr lang="en-US" sz="1050" b="0" dirty="0">
              <a:solidFill>
                <a:schemeClr val="tx1"/>
              </a:solidFill>
              <a:effectLst/>
              <a:latin typeface="+mn-lt"/>
              <a:cs typeface="Arial" pitchFamily="34" charset="0"/>
            </a:endParaRPr>
          </a:p>
          <a:p>
            <a:pPr algn="just"/>
            <a:endParaRPr lang="en-US" sz="1050" b="0" dirty="0" smtClean="0">
              <a:solidFill>
                <a:schemeClr val="tx1"/>
              </a:solidFill>
              <a:effectLst/>
              <a:latin typeface="+mn-lt"/>
              <a:cs typeface="Arial" pitchFamily="34" charset="0"/>
            </a:endParaRPr>
          </a:p>
          <a:p>
            <a:pPr algn="just"/>
            <a:endParaRPr lang="en-US" sz="1050" b="0" dirty="0">
              <a:solidFill>
                <a:schemeClr val="tx1"/>
              </a:solidFill>
              <a:effectLst/>
              <a:latin typeface="+mn-lt"/>
              <a:cs typeface="Arial" pitchFamily="34" charset="0"/>
            </a:endParaRPr>
          </a:p>
          <a:p>
            <a:pPr algn="just"/>
            <a:endParaRPr lang="en-US" sz="1050" b="0" dirty="0" smtClean="0">
              <a:solidFill>
                <a:schemeClr val="tx1"/>
              </a:solidFill>
              <a:effectLst/>
              <a:latin typeface="+mn-lt"/>
              <a:cs typeface="Arial" pitchFamily="34" charset="0"/>
            </a:endParaRPr>
          </a:p>
          <a:p>
            <a:pPr algn="just"/>
            <a:endParaRPr lang="en-US" sz="1050" b="0" dirty="0">
              <a:solidFill>
                <a:schemeClr val="tx1"/>
              </a:solidFill>
              <a:effectLst/>
              <a:latin typeface="+mn-lt"/>
              <a:cs typeface="Arial" pitchFamily="34" charset="0"/>
            </a:endParaRPr>
          </a:p>
          <a:p>
            <a:pPr algn="just"/>
            <a:r>
              <a:rPr lang="en-US" sz="1050" b="0" dirty="0" smtClean="0">
                <a:solidFill>
                  <a:schemeClr val="tx1"/>
                </a:solidFill>
                <a:effectLst/>
                <a:latin typeface="+mn-lt"/>
                <a:cs typeface="Arial" pitchFamily="34" charset="0"/>
              </a:rPr>
              <a:t>The </a:t>
            </a:r>
            <a:r>
              <a:rPr lang="en-US" sz="1050" b="0" dirty="0">
                <a:solidFill>
                  <a:schemeClr val="tx1"/>
                </a:solidFill>
                <a:effectLst/>
                <a:latin typeface="+mn-lt"/>
                <a:cs typeface="Arial" pitchFamily="34" charset="0"/>
              </a:rPr>
              <a:t>lead organisation was the Caribbean Vulnerable Communities Coalition (</a:t>
            </a:r>
            <a:r>
              <a:rPr lang="en-US" sz="1050" b="0" dirty="0" smtClean="0">
                <a:solidFill>
                  <a:schemeClr val="tx1"/>
                </a:solidFill>
                <a:effectLst/>
                <a:latin typeface="+mn-lt"/>
                <a:cs typeface="Arial" pitchFamily="34" charset="0"/>
              </a:rPr>
              <a:t>CVC) </a:t>
            </a:r>
            <a:r>
              <a:rPr lang="en-US" sz="1050" b="0" dirty="0">
                <a:solidFill>
                  <a:schemeClr val="tx1"/>
                </a:solidFill>
                <a:effectLst/>
                <a:latin typeface="+mn-lt"/>
                <a:cs typeface="Arial" pitchFamily="34" charset="0"/>
              </a:rPr>
              <a:t>headed by Dr Carolyn Gomes. </a:t>
            </a:r>
            <a:endParaRPr lang="en-US" sz="1050" b="0" dirty="0" smtClean="0">
              <a:solidFill>
                <a:schemeClr val="tx1"/>
              </a:solidFill>
              <a:effectLst/>
              <a:latin typeface="+mn-lt"/>
              <a:cs typeface="Arial" pitchFamily="34" charset="0"/>
            </a:endParaRPr>
          </a:p>
          <a:p>
            <a:pPr algn="just"/>
            <a:endParaRPr lang="en-US" sz="1050" b="0" dirty="0">
              <a:solidFill>
                <a:schemeClr val="tx1"/>
              </a:solidFill>
              <a:effectLst/>
              <a:latin typeface="+mn-lt"/>
              <a:cs typeface="Arial" pitchFamily="34" charset="0"/>
            </a:endParaRPr>
          </a:p>
          <a:p>
            <a:pPr algn="just"/>
            <a:r>
              <a:rPr lang="en-US" sz="1050" b="0" dirty="0" smtClean="0">
                <a:solidFill>
                  <a:schemeClr val="tx1"/>
                </a:solidFill>
                <a:effectLst/>
                <a:latin typeface="+mn-lt"/>
                <a:cs typeface="Arial" pitchFamily="34" charset="0"/>
              </a:rPr>
              <a:t>These </a:t>
            </a:r>
            <a:r>
              <a:rPr lang="en-US" sz="1050" b="0" dirty="0">
                <a:solidFill>
                  <a:schemeClr val="tx1"/>
                </a:solidFill>
                <a:effectLst/>
                <a:latin typeface="+mn-lt"/>
                <a:cs typeface="Arial" pitchFamily="34" charset="0"/>
              </a:rPr>
              <a:t>groups and UWI clamed that Professor Bain’s participation as an expert witness in the Belize ‘buggery law’ constitutional case caused them, the alleged primary beneficiaries of the CHART programme, to lose confidence in him following his participation in a HIV/AIDS court case in Belize. </a:t>
            </a:r>
            <a:endParaRPr lang="en-US" sz="1050" b="0" dirty="0" smtClean="0">
              <a:solidFill>
                <a:schemeClr val="tx1"/>
              </a:solidFill>
              <a:effectLst/>
              <a:latin typeface="+mn-lt"/>
              <a:cs typeface="Arial" pitchFamily="34" charset="0"/>
            </a:endParaRPr>
          </a:p>
          <a:p>
            <a:pPr algn="just"/>
            <a:endParaRPr lang="en-US" sz="1050" b="0" dirty="0">
              <a:solidFill>
                <a:schemeClr val="tx1"/>
              </a:solidFill>
              <a:effectLst/>
              <a:latin typeface="+mn-lt"/>
              <a:cs typeface="Arial" pitchFamily="34" charset="0"/>
            </a:endParaRPr>
          </a:p>
          <a:p>
            <a:pPr algn="just"/>
            <a:r>
              <a:rPr lang="en-US" sz="1050" b="0" dirty="0">
                <a:solidFill>
                  <a:schemeClr val="tx1"/>
                </a:solidFill>
                <a:effectLst/>
                <a:latin typeface="+mn-lt"/>
                <a:cs typeface="Arial" pitchFamily="34" charset="0"/>
              </a:rPr>
              <a:t>In his expert testimony to the Belize case, Professor Bain had provided factual evidence about the risk of HIV/AIDS among men who commit buggery with men. </a:t>
            </a:r>
            <a:endParaRPr lang="en-US" sz="1050" b="0" dirty="0" smtClean="0">
              <a:solidFill>
                <a:schemeClr val="tx1"/>
              </a:solidFill>
              <a:effectLst/>
              <a:latin typeface="+mn-lt"/>
              <a:cs typeface="Arial" pitchFamily="34" charset="0"/>
            </a:endParaRPr>
          </a:p>
          <a:p>
            <a:pPr algn="just"/>
            <a:endParaRPr lang="en-US" sz="1050" b="0" dirty="0">
              <a:solidFill>
                <a:schemeClr val="tx1"/>
              </a:solidFill>
              <a:effectLst/>
              <a:latin typeface="+mn-lt"/>
              <a:cs typeface="Arial" pitchFamily="34" charset="0"/>
            </a:endParaRPr>
          </a:p>
          <a:p>
            <a:pPr algn="just"/>
            <a:endParaRPr lang="en-US" sz="1100" b="0" dirty="0" smtClean="0">
              <a:solidFill>
                <a:schemeClr val="tx1"/>
              </a:solidFill>
              <a:effectLst/>
              <a:latin typeface="+mn-lt"/>
            </a:endParaRPr>
          </a:p>
          <a:p>
            <a:endParaRPr lang="en-JM" sz="1100" b="0" dirty="0">
              <a:solidFill>
                <a:schemeClr val="tx1"/>
              </a:solidFill>
              <a:effectLst/>
              <a:latin typeface="+mn-lt"/>
            </a:endParaRPr>
          </a:p>
          <a:p>
            <a:endParaRPr lang="en-US" sz="1200" u="sng" dirty="0">
              <a:latin typeface="+mn-lt"/>
            </a:endParaRPr>
          </a:p>
          <a:p>
            <a:pPr algn="just"/>
            <a:endParaRPr lang="en-JM" sz="1200" b="0" dirty="0" smtClean="0">
              <a:solidFill>
                <a:schemeClr val="tx1"/>
              </a:solidFill>
              <a:effectLst/>
              <a:latin typeface="+mn-lt"/>
              <a:cs typeface="Arial" pitchFamily="34" charset="0"/>
            </a:endParaRPr>
          </a:p>
          <a:p>
            <a:endParaRPr lang="en-JM" sz="1200" b="0" dirty="0" smtClean="0">
              <a:solidFill>
                <a:schemeClr val="tx1"/>
              </a:solidFill>
              <a:effectLst/>
              <a:latin typeface="+mn-lt"/>
            </a:endParaRPr>
          </a:p>
        </p:txBody>
      </p:sp>
      <p:sp>
        <p:nvSpPr>
          <p:cNvPr id="2" name="Rectangle 1"/>
          <p:cNvSpPr/>
          <p:nvPr/>
        </p:nvSpPr>
        <p:spPr>
          <a:xfrm>
            <a:off x="990600" y="999505"/>
            <a:ext cx="3154325" cy="369332"/>
          </a:xfrm>
          <a:prstGeom prst="rect">
            <a:avLst/>
          </a:prstGeom>
        </p:spPr>
        <p:txBody>
          <a:bodyPr wrap="none" anchor="t">
            <a:spAutoFit/>
          </a:bodyPr>
          <a:lstStyle/>
          <a:p>
            <a:r>
              <a:rPr lang="en-029" dirty="0">
                <a:latin typeface="Cambria" panose="02040503050406030204" pitchFamily="18" charset="0"/>
              </a:rPr>
              <a:t>Education. </a:t>
            </a:r>
            <a:r>
              <a:rPr lang="en-029" dirty="0" smtClean="0">
                <a:latin typeface="Cambria" panose="02040503050406030204" pitchFamily="18" charset="0"/>
              </a:rPr>
              <a:t>Advocacy</a:t>
            </a:r>
            <a:r>
              <a:rPr lang="en-029" dirty="0">
                <a:latin typeface="Cambria" panose="02040503050406030204" pitchFamily="18" charset="0"/>
              </a:rPr>
              <a:t>. Ministry.</a:t>
            </a:r>
            <a:endParaRPr lang="en-029" dirty="0"/>
          </a:p>
        </p:txBody>
      </p:sp>
      <p:sp>
        <p:nvSpPr>
          <p:cNvPr id="6" name="Subtitle 2"/>
          <p:cNvSpPr txBox="1">
            <a:spLocks/>
          </p:cNvSpPr>
          <p:nvPr/>
        </p:nvSpPr>
        <p:spPr>
          <a:xfrm>
            <a:off x="3949700" y="2743200"/>
            <a:ext cx="3810000" cy="7315200"/>
          </a:xfrm>
          <a:prstGeom prst="rect">
            <a:avLst/>
          </a:prstGeom>
        </p:spPr>
        <p:txBody>
          <a:bodyPr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dirty="0" smtClean="0"/>
              <a:t/>
            </a:r>
            <a:br>
              <a:rPr lang="en-US" sz="1100" dirty="0" smtClean="0"/>
            </a:br>
            <a:r>
              <a:rPr lang="en-US" sz="1100" dirty="0" smtClean="0"/>
              <a:t/>
            </a:r>
            <a:br>
              <a:rPr lang="en-US" sz="1100" dirty="0" smtClean="0"/>
            </a:br>
            <a:endParaRPr lang="en-US" sz="1100" dirty="0"/>
          </a:p>
          <a:p>
            <a:pPr marL="0" indent="0">
              <a:lnSpc>
                <a:spcPct val="120000"/>
              </a:lnSpc>
              <a:buNone/>
            </a:pPr>
            <a:endParaRPr lang="en-029" sz="1100" b="1" dirty="0">
              <a:solidFill>
                <a:srgbClr val="006600"/>
              </a:solidFill>
              <a:latin typeface="Arial Narrow" panose="020B0606020202030204" pitchFamily="34" charset="0"/>
            </a:endParaRPr>
          </a:p>
        </p:txBody>
      </p:sp>
      <p:sp>
        <p:nvSpPr>
          <p:cNvPr id="8" name="TextBox 7"/>
          <p:cNvSpPr txBox="1"/>
          <p:nvPr/>
        </p:nvSpPr>
        <p:spPr>
          <a:xfrm>
            <a:off x="5715000" y="38100"/>
            <a:ext cx="2083352" cy="1477328"/>
          </a:xfrm>
          <a:prstGeom prst="rect">
            <a:avLst/>
          </a:prstGeom>
          <a:noFill/>
        </p:spPr>
        <p:txBody>
          <a:bodyPr wrap="square" rtlCol="0">
            <a:spAutoFit/>
          </a:bodyPr>
          <a:lstStyle/>
          <a:p>
            <a:pPr algn="just"/>
            <a:r>
              <a:rPr lang="en-US" sz="1400" b="1" dirty="0" smtClean="0">
                <a:solidFill>
                  <a:schemeClr val="bg1"/>
                </a:solidFill>
              </a:rPr>
              <a:t>www.jchs.org.jm   jchsadvocate@gmail.com</a:t>
            </a:r>
          </a:p>
          <a:p>
            <a:pPr algn="just"/>
            <a:endParaRPr lang="en-US" sz="1200" b="1" dirty="0">
              <a:solidFill>
                <a:schemeClr val="bg1"/>
              </a:solidFill>
            </a:endParaRPr>
          </a:p>
          <a:p>
            <a:pPr algn="just"/>
            <a:endParaRPr lang="en-US" sz="1200" b="1" dirty="0" smtClean="0">
              <a:solidFill>
                <a:schemeClr val="bg1"/>
              </a:solidFill>
            </a:endParaRPr>
          </a:p>
          <a:p>
            <a:pPr algn="just"/>
            <a:r>
              <a:rPr lang="en-US" sz="1400" b="1" dirty="0">
                <a:solidFill>
                  <a:schemeClr val="bg1"/>
                </a:solidFill>
              </a:rPr>
              <a:t> </a:t>
            </a:r>
            <a:r>
              <a:rPr lang="en-US" sz="1400" b="1" dirty="0" smtClean="0">
                <a:solidFill>
                  <a:schemeClr val="bg1"/>
                </a:solidFill>
              </a:rPr>
              <a:t>Tel</a:t>
            </a:r>
            <a:r>
              <a:rPr lang="en-US" sz="1400" b="1" dirty="0">
                <a:solidFill>
                  <a:schemeClr val="bg1"/>
                </a:solidFill>
              </a:rPr>
              <a:t>: (876) 779-6219</a:t>
            </a:r>
            <a:endParaRPr lang="en-US" sz="1400" b="1" dirty="0"/>
          </a:p>
          <a:p>
            <a:pPr algn="just"/>
            <a:endParaRPr lang="en-US" sz="1200" b="1" dirty="0" smtClean="0">
              <a:solidFill>
                <a:schemeClr val="bg1"/>
              </a:solidFill>
            </a:endParaRPr>
          </a:p>
          <a:p>
            <a:pPr algn="just"/>
            <a:endParaRPr lang="en-US" sz="1200" b="1" dirty="0">
              <a:solidFill>
                <a:schemeClr val="bg1"/>
              </a:solidFill>
            </a:endParaRPr>
          </a:p>
        </p:txBody>
      </p:sp>
      <p:sp>
        <p:nvSpPr>
          <p:cNvPr id="9" name="Rectangle 8"/>
          <p:cNvSpPr/>
          <p:nvPr/>
        </p:nvSpPr>
        <p:spPr>
          <a:xfrm>
            <a:off x="3895080" y="2579707"/>
            <a:ext cx="3843039" cy="7532831"/>
          </a:xfrm>
          <a:prstGeom prst="rect">
            <a:avLst/>
          </a:prstGeom>
          <a:ln>
            <a:noFill/>
          </a:ln>
        </p:spPr>
        <p:txBody>
          <a:bodyPr wrap="square">
            <a:spAutoFit/>
          </a:bodyPr>
          <a:lstStyle/>
          <a:p>
            <a:pPr algn="just"/>
            <a:r>
              <a:rPr lang="en-US" sz="1050" dirty="0" smtClean="0">
                <a:cs typeface="Arial" pitchFamily="34" charset="0"/>
              </a:rPr>
              <a:t>Professor </a:t>
            </a:r>
            <a:r>
              <a:rPr lang="en-US" sz="1050" dirty="0">
                <a:cs typeface="Arial" pitchFamily="34" charset="0"/>
              </a:rPr>
              <a:t>Bain sued the UWI claiming </a:t>
            </a:r>
            <a:endParaRPr lang="en-US" sz="1050" dirty="0" smtClean="0">
              <a:cs typeface="Arial" pitchFamily="34" charset="0"/>
            </a:endParaRPr>
          </a:p>
          <a:p>
            <a:pPr algn="just"/>
            <a:r>
              <a:rPr lang="en-US" sz="1050" dirty="0" smtClean="0">
                <a:cs typeface="Arial" pitchFamily="34" charset="0"/>
              </a:rPr>
              <a:t>the </a:t>
            </a:r>
            <a:r>
              <a:rPr lang="en-US" sz="1050" dirty="0">
                <a:cs typeface="Arial" pitchFamily="34" charset="0"/>
              </a:rPr>
              <a:t>UWI breached s.13 (3) (b) and (c) of </a:t>
            </a:r>
            <a:r>
              <a:rPr lang="en-US" sz="1050" dirty="0" smtClean="0">
                <a:cs typeface="Arial" pitchFamily="34" charset="0"/>
              </a:rPr>
              <a:t>the </a:t>
            </a:r>
          </a:p>
          <a:p>
            <a:pPr algn="just"/>
            <a:r>
              <a:rPr lang="en-US" sz="1050" dirty="0" smtClean="0">
                <a:cs typeface="Arial" pitchFamily="34" charset="0"/>
              </a:rPr>
              <a:t>Charter </a:t>
            </a:r>
            <a:r>
              <a:rPr lang="en-US" sz="1050" dirty="0">
                <a:cs typeface="Arial" pitchFamily="34" charset="0"/>
              </a:rPr>
              <a:t>of Rights (freedom of thought and expression) </a:t>
            </a:r>
            <a:endParaRPr lang="en-US" sz="1050" dirty="0" smtClean="0">
              <a:cs typeface="Arial" pitchFamily="34" charset="0"/>
            </a:endParaRPr>
          </a:p>
          <a:p>
            <a:pPr algn="just"/>
            <a:r>
              <a:rPr lang="en-US" sz="1050" dirty="0" smtClean="0">
                <a:cs typeface="Arial" pitchFamily="34" charset="0"/>
              </a:rPr>
              <a:t>and </a:t>
            </a:r>
            <a:r>
              <a:rPr lang="en-US" sz="1050" dirty="0">
                <a:cs typeface="Arial" pitchFamily="34" charset="0"/>
              </a:rPr>
              <a:t>caused defamation to his reputation. He also sought </a:t>
            </a:r>
            <a:endParaRPr lang="en-US" sz="1050" dirty="0" smtClean="0">
              <a:cs typeface="Arial" pitchFamily="34" charset="0"/>
            </a:endParaRPr>
          </a:p>
          <a:p>
            <a:pPr algn="just"/>
            <a:r>
              <a:rPr lang="en-US" sz="1050" dirty="0" smtClean="0">
                <a:cs typeface="Arial" pitchFamily="34" charset="0"/>
              </a:rPr>
              <a:t>recovery </a:t>
            </a:r>
            <a:r>
              <a:rPr lang="en-US" sz="1050" dirty="0">
                <a:cs typeface="Arial" pitchFamily="34" charset="0"/>
              </a:rPr>
              <a:t>of outstanding monies owed to </a:t>
            </a:r>
            <a:r>
              <a:rPr lang="en-US" sz="1050" dirty="0" smtClean="0">
                <a:cs typeface="Arial" pitchFamily="34" charset="0"/>
              </a:rPr>
              <a:t>him by the UWI.</a:t>
            </a:r>
          </a:p>
          <a:p>
            <a:pPr algn="just"/>
            <a:endParaRPr lang="en-US" sz="1050" dirty="0">
              <a:cs typeface="Arial" pitchFamily="34" charset="0"/>
            </a:endParaRPr>
          </a:p>
          <a:p>
            <a:pPr algn="just"/>
            <a:r>
              <a:rPr lang="en-US" sz="1050" dirty="0">
                <a:cs typeface="Arial" pitchFamily="34" charset="0"/>
              </a:rPr>
              <a:t>The case was heard before a three member panel of judges: the Hon. </a:t>
            </a:r>
            <a:r>
              <a:rPr lang="en-US" sz="1050" dirty="0" err="1">
                <a:cs typeface="Arial" pitchFamily="34" charset="0"/>
              </a:rPr>
              <a:t>Mr</a:t>
            </a:r>
            <a:r>
              <a:rPr lang="en-US" sz="1050" dirty="0">
                <a:cs typeface="Arial" pitchFamily="34" charset="0"/>
              </a:rPr>
              <a:t> Justice Lennox Campbell, the Hon. </a:t>
            </a:r>
            <a:r>
              <a:rPr lang="en-US" sz="1050" dirty="0" err="1">
                <a:cs typeface="Arial" pitchFamily="34" charset="0"/>
              </a:rPr>
              <a:t>Ms</a:t>
            </a:r>
            <a:r>
              <a:rPr lang="en-US" sz="1050" dirty="0">
                <a:cs typeface="Arial" pitchFamily="34" charset="0"/>
              </a:rPr>
              <a:t> Paulette </a:t>
            </a:r>
            <a:r>
              <a:rPr lang="en-US" sz="1050" dirty="0" smtClean="0">
                <a:cs typeface="Arial" pitchFamily="34" charset="0"/>
              </a:rPr>
              <a:t>Williams </a:t>
            </a:r>
            <a:r>
              <a:rPr lang="en-US" sz="1050" dirty="0">
                <a:cs typeface="Arial" pitchFamily="34" charset="0"/>
              </a:rPr>
              <a:t>and the Honourable </a:t>
            </a:r>
            <a:r>
              <a:rPr lang="en-US" sz="1050" dirty="0" err="1">
                <a:cs typeface="Arial" pitchFamily="34" charset="0"/>
              </a:rPr>
              <a:t>Mr</a:t>
            </a:r>
            <a:r>
              <a:rPr lang="en-US" sz="1050" dirty="0">
                <a:cs typeface="Arial" pitchFamily="34" charset="0"/>
              </a:rPr>
              <a:t> Justice Frank Williams in January 2015.  In their judgment, the judges stated that it was factually accepted by both parties that Professor Bain is a </a:t>
            </a:r>
            <a:r>
              <a:rPr lang="en-US" sz="1050" i="1" dirty="0" smtClean="0">
                <a:cs typeface="Arial" pitchFamily="34" charset="0"/>
              </a:rPr>
              <a:t>well- respected </a:t>
            </a:r>
            <a:r>
              <a:rPr lang="en-US" sz="1050" i="1" dirty="0">
                <a:cs typeface="Arial" pitchFamily="34" charset="0"/>
              </a:rPr>
              <a:t>and seasoned professional with a distinguished career in academia and medicine, a pioneer in clinical infectious disease practice in Caribbean and a leading medical authority on HIV epidemic in </a:t>
            </a:r>
            <a:r>
              <a:rPr lang="en-US" sz="1050" i="1" dirty="0" smtClean="0">
                <a:cs typeface="Arial" pitchFamily="34" charset="0"/>
              </a:rPr>
              <a:t>Caribbean</a:t>
            </a:r>
            <a:r>
              <a:rPr lang="en-US" sz="1050" dirty="0">
                <a:cs typeface="Arial" pitchFamily="34" charset="0"/>
              </a:rPr>
              <a:t>[para.8 of the judgment]</a:t>
            </a:r>
          </a:p>
          <a:p>
            <a:pPr algn="just"/>
            <a:endParaRPr lang="en-JM" sz="1100" dirty="0">
              <a:latin typeface="Arial Narrow" panose="020B0606020202030204" pitchFamily="34" charset="0"/>
              <a:cs typeface="Arial" pitchFamily="34" charset="0"/>
            </a:endParaRPr>
          </a:p>
          <a:p>
            <a:pPr algn="just"/>
            <a:r>
              <a:rPr lang="en-US" sz="1050" dirty="0" smtClean="0">
                <a:cs typeface="Arial" pitchFamily="34" charset="0"/>
              </a:rPr>
              <a:t>Although </a:t>
            </a:r>
            <a:r>
              <a:rPr lang="en-US" sz="1050" dirty="0">
                <a:cs typeface="Arial" pitchFamily="34" charset="0"/>
              </a:rPr>
              <a:t>the UWI had claimed that Professor Bain’s testimony to the Belize case led to loss of confidence of a ‘</a:t>
            </a:r>
            <a:r>
              <a:rPr lang="en-US" sz="1050" i="1" dirty="0">
                <a:cs typeface="Arial" pitchFamily="34" charset="0"/>
              </a:rPr>
              <a:t>significant sector of the community that CHART was intended to reach</a:t>
            </a:r>
            <a:r>
              <a:rPr lang="en-US" sz="1050" dirty="0">
                <a:cs typeface="Arial" pitchFamily="34" charset="0"/>
              </a:rPr>
              <a:t>’, the Court did not find any ‘</a:t>
            </a:r>
            <a:r>
              <a:rPr lang="en-US" sz="1050" i="1" dirty="0">
                <a:cs typeface="Arial" pitchFamily="34" charset="0"/>
              </a:rPr>
              <a:t>evidence of anything happening in the CHART programme that would have led to the conclusion that Prof Bain’s leadership was being called into question.’ </a:t>
            </a:r>
            <a:r>
              <a:rPr lang="en-US" sz="1050" dirty="0">
                <a:cs typeface="Arial" pitchFamily="34" charset="0"/>
              </a:rPr>
              <a:t>[</a:t>
            </a:r>
            <a:r>
              <a:rPr lang="en-US" sz="1050" dirty="0" smtClean="0">
                <a:cs typeface="Arial" pitchFamily="34" charset="0"/>
              </a:rPr>
              <a:t>para.107]</a:t>
            </a:r>
          </a:p>
          <a:p>
            <a:pPr algn="just"/>
            <a:endParaRPr lang="en-US" sz="1050" dirty="0">
              <a:cs typeface="Arial" pitchFamily="34" charset="0"/>
            </a:endParaRPr>
          </a:p>
          <a:p>
            <a:pPr algn="just"/>
            <a:r>
              <a:rPr lang="en-US" sz="1050" dirty="0">
                <a:cs typeface="Arial" pitchFamily="34" charset="0"/>
              </a:rPr>
              <a:t>Justice Paulette Williams stated that ‘</a:t>
            </a:r>
            <a:r>
              <a:rPr lang="en-US" sz="1050" i="1" dirty="0">
                <a:cs typeface="Arial" pitchFamily="34" charset="0"/>
              </a:rPr>
              <a:t>it could not be denied that the root cause of the termination of the claimant’s contract was the testimony he had given and the “firestorm’ that followed due to the insistence by the </a:t>
            </a:r>
            <a:r>
              <a:rPr lang="en-US" sz="1050" i="1" dirty="0" smtClean="0">
                <a:cs typeface="Arial" pitchFamily="34" charset="0"/>
              </a:rPr>
              <a:t>CVC </a:t>
            </a:r>
            <a:r>
              <a:rPr lang="en-US" sz="1050" i="1" dirty="0">
                <a:cs typeface="Arial" pitchFamily="34" charset="0"/>
              </a:rPr>
              <a:t>that the claimant be removed from his leadership position</a:t>
            </a:r>
            <a:r>
              <a:rPr lang="en-US" sz="1050" i="1" dirty="0" smtClean="0">
                <a:cs typeface="Arial" pitchFamily="34" charset="0"/>
              </a:rPr>
              <a:t>.’</a:t>
            </a:r>
            <a:r>
              <a:rPr lang="en-US" sz="1050" dirty="0" smtClean="0">
                <a:cs typeface="Arial" pitchFamily="34" charset="0"/>
              </a:rPr>
              <a:t> </a:t>
            </a:r>
            <a:r>
              <a:rPr lang="en-US" sz="1050" dirty="0">
                <a:cs typeface="Arial" pitchFamily="34" charset="0"/>
              </a:rPr>
              <a:t>[para.112</a:t>
            </a:r>
            <a:r>
              <a:rPr lang="en-US" sz="1050" dirty="0" smtClean="0">
                <a:cs typeface="Arial" pitchFamily="34" charset="0"/>
              </a:rPr>
              <a:t>]</a:t>
            </a:r>
          </a:p>
          <a:p>
            <a:pPr algn="just"/>
            <a:endParaRPr lang="en-US" sz="1050" dirty="0">
              <a:cs typeface="Arial" pitchFamily="34" charset="0"/>
            </a:endParaRPr>
          </a:p>
          <a:p>
            <a:pPr algn="just"/>
            <a:r>
              <a:rPr lang="en-US" sz="1050" dirty="0">
                <a:cs typeface="Arial" pitchFamily="34" charset="0"/>
              </a:rPr>
              <a:t>The Court therefore ruled that UWI’s dismissal of Prof Bain was </a:t>
            </a:r>
            <a:r>
              <a:rPr lang="en-US" sz="1050" dirty="0" smtClean="0">
                <a:cs typeface="Arial" pitchFamily="34" charset="0"/>
              </a:rPr>
              <a:t> </a:t>
            </a:r>
            <a:r>
              <a:rPr lang="en-US" sz="1050" i="1" dirty="0" smtClean="0">
                <a:cs typeface="Arial" pitchFamily="34" charset="0"/>
              </a:rPr>
              <a:t>‘violation </a:t>
            </a:r>
            <a:r>
              <a:rPr lang="en-US" sz="1050" i="1" dirty="0">
                <a:cs typeface="Arial" pitchFamily="34" charset="0"/>
              </a:rPr>
              <a:t>of  [his] right to freely express himself, in the manner he did when giving the report he called upon by a court of law to give</a:t>
            </a:r>
            <a:r>
              <a:rPr lang="en-US" sz="1050" dirty="0">
                <a:cs typeface="Arial" pitchFamily="34" charset="0"/>
              </a:rPr>
              <a:t>. [para.134]  The dismissal was not demonstrably </a:t>
            </a:r>
            <a:r>
              <a:rPr lang="en-US" sz="1050" dirty="0" smtClean="0">
                <a:cs typeface="Arial" pitchFamily="34" charset="0"/>
              </a:rPr>
              <a:t>justified  </a:t>
            </a:r>
            <a:r>
              <a:rPr lang="en-US" sz="1050" dirty="0">
                <a:cs typeface="Arial" pitchFamily="34" charset="0"/>
              </a:rPr>
              <a:t>in a free and democratic society [para.159</a:t>
            </a:r>
            <a:r>
              <a:rPr lang="en-US" sz="1050" dirty="0" smtClean="0">
                <a:cs typeface="Arial" pitchFamily="34" charset="0"/>
              </a:rPr>
              <a:t>].</a:t>
            </a:r>
          </a:p>
          <a:p>
            <a:pPr algn="just"/>
            <a:endParaRPr lang="en-US" sz="1050" dirty="0">
              <a:cs typeface="Arial" pitchFamily="34" charset="0"/>
            </a:endParaRPr>
          </a:p>
          <a:p>
            <a:pPr algn="just"/>
            <a:r>
              <a:rPr lang="en-US" sz="1050" dirty="0">
                <a:cs typeface="Arial" pitchFamily="34" charset="0"/>
              </a:rPr>
              <a:t>Justice Frank Williams found that UWI’s action of saying that it respected freedom of expression but also firing someone for exercising that freedom, appeared ‘</a:t>
            </a:r>
            <a:r>
              <a:rPr lang="en-US" sz="1050" i="1" dirty="0">
                <a:cs typeface="Arial" pitchFamily="34" charset="0"/>
              </a:rPr>
              <a:t>somewhat hypocritical or conflicted’. The UWI must be seen as ‘saying in effect- you can express yourself freely or as you want  so long as you say what we ( or others in the mainstream) want you to say. Or put another way, you are free to express yourself as you see fit, but if you say anything that does not accord with our policy or affects our finances, then you have to go’</a:t>
            </a:r>
            <a:r>
              <a:rPr lang="en-US" sz="1050" dirty="0">
                <a:cs typeface="Arial" pitchFamily="34" charset="0"/>
              </a:rPr>
              <a:t> [para.333].  He also commented that Prof Bain expert testimony to the Belize case was a ‘balanced, fair and impartial report’ [para.329</a:t>
            </a:r>
            <a:r>
              <a:rPr lang="en-US" sz="1050" dirty="0" smtClean="0">
                <a:cs typeface="Arial" pitchFamily="34" charset="0"/>
              </a:rPr>
              <a:t>]</a:t>
            </a:r>
            <a:endParaRPr lang="en-US" sz="1050" dirty="0">
              <a:cs typeface="Arial" pitchFamily="34" charset="0"/>
            </a:endParaRPr>
          </a:p>
        </p:txBody>
      </p:sp>
      <p:pic>
        <p:nvPicPr>
          <p:cNvPr id="1026" name="Picture 2" descr="G:\JCHS\CARICOM\Advocates Caribbean\BBa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5582" y="5105400"/>
            <a:ext cx="1374098"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G:\JCHS\CARICOM\Advocates Caribbean\duppy dupe uwi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900" y="6443848"/>
            <a:ext cx="1752600" cy="135112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03011" y="6337655"/>
            <a:ext cx="1983442" cy="1546577"/>
          </a:xfrm>
          <a:prstGeom prst="rect">
            <a:avLst/>
          </a:prstGeom>
          <a:noFill/>
        </p:spPr>
        <p:txBody>
          <a:bodyPr wrap="square" rtlCol="0">
            <a:spAutoFit/>
          </a:bodyPr>
          <a:lstStyle/>
          <a:p>
            <a:r>
              <a:rPr lang="en-US" sz="1050" dirty="0"/>
              <a:t>On May 19, 2014, Professor Bain was fired from his post by the Vice C</a:t>
            </a:r>
            <a:r>
              <a:rPr lang="en-US" sz="1050" dirty="0" smtClean="0"/>
              <a:t>hancellor </a:t>
            </a:r>
            <a:r>
              <a:rPr lang="en-US" sz="1050" dirty="0"/>
              <a:t>of the UWI, </a:t>
            </a:r>
            <a:r>
              <a:rPr lang="en-US" sz="1050" dirty="0" smtClean="0"/>
              <a:t>Professor E</a:t>
            </a:r>
            <a:r>
              <a:rPr lang="en-US" sz="1050" dirty="0"/>
              <a:t>. Nigel Harris on the demand of </a:t>
            </a:r>
            <a:r>
              <a:rPr lang="en-US" sz="1050" dirty="0" smtClean="0"/>
              <a:t>33 </a:t>
            </a:r>
            <a:r>
              <a:rPr lang="en-US" sz="1050" dirty="0"/>
              <a:t>purported Caribbean LGBT </a:t>
            </a:r>
            <a:r>
              <a:rPr lang="en-US" sz="1050" dirty="0" smtClean="0"/>
              <a:t>activist </a:t>
            </a:r>
            <a:r>
              <a:rPr lang="en-US" sz="1050" dirty="0"/>
              <a:t>groups.  </a:t>
            </a:r>
            <a:r>
              <a:rPr lang="en-US" sz="1050" dirty="0" smtClean="0"/>
              <a:t>Some </a:t>
            </a:r>
            <a:r>
              <a:rPr lang="en-US" sz="1050" dirty="0"/>
              <a:t>of these groups were </a:t>
            </a:r>
            <a:r>
              <a:rPr lang="en-US" sz="1050" dirty="0" smtClean="0"/>
              <a:t>subsequently </a:t>
            </a:r>
            <a:r>
              <a:rPr lang="en-US" sz="1050" dirty="0"/>
              <a:t>reported to be </a:t>
            </a:r>
            <a:r>
              <a:rPr lang="en-US" sz="1050" dirty="0" smtClean="0"/>
              <a:t>ghost organisations.</a:t>
            </a:r>
            <a:endParaRPr lang="en-US" sz="10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495300"/>
            <a:ext cx="1752600" cy="304800"/>
          </a:xfrm>
        </p:spPr>
        <p:txBody>
          <a:bodyPr>
            <a:normAutofit/>
          </a:bodyPr>
          <a:lstStyle/>
          <a:p>
            <a:r>
              <a:rPr lang="en-US" sz="1100" dirty="0" smtClean="0"/>
              <a:t>Newsletter: Sept 2017</a:t>
            </a:r>
            <a:endParaRPr lang="en-US" sz="1100" dirty="0"/>
          </a:p>
        </p:txBody>
      </p:sp>
      <p:sp>
        <p:nvSpPr>
          <p:cNvPr id="4" name="Title 1"/>
          <p:cNvSpPr txBox="1">
            <a:spLocks/>
          </p:cNvSpPr>
          <p:nvPr/>
        </p:nvSpPr>
        <p:spPr>
          <a:xfrm>
            <a:off x="-17316" y="1219200"/>
            <a:ext cx="3903515" cy="8001000"/>
          </a:xfrm>
          <a:prstGeom prst="rect">
            <a:avLst/>
          </a:prstGeom>
        </p:spPr>
        <p:txBody>
          <a:bodyPr vert="horz" lIns="91440" tIns="45720" rIns="91440" bIns="45720" rtlCol="0" anchor="t">
            <a:noAutofit/>
          </a:bodyPr>
          <a:lstStyle>
            <a:lvl1pPr algn="l" defTabSz="914400" rtl="0" eaLnBrk="1" latinLnBrk="0" hangingPunct="1">
              <a:spcBef>
                <a:spcPct val="0"/>
              </a:spcBef>
              <a:buNone/>
              <a:defRPr sz="1000" b="1" kern="1200" baseline="0">
                <a:solidFill>
                  <a:schemeClr val="tx1"/>
                </a:solidFill>
                <a:effectLst/>
                <a:latin typeface="Century Gothic" pitchFamily="34" charset="0"/>
                <a:ea typeface="+mj-ea"/>
                <a:cs typeface="+mj-cs"/>
              </a:defRPr>
            </a:lvl1pPr>
          </a:lstStyle>
          <a:p>
            <a:pPr algn="just"/>
            <a:endParaRPr lang="en-JM" sz="1200" b="0" dirty="0" smtClean="0">
              <a:latin typeface="Calibri" panose="020F0502020204030204" pitchFamily="34" charset="0"/>
              <a:cs typeface="Arial" pitchFamily="34" charset="0"/>
            </a:endParaRPr>
          </a:p>
          <a:p>
            <a:pPr algn="just"/>
            <a:endParaRPr lang="en-JM" sz="1200" b="0" dirty="0">
              <a:latin typeface="Calibri" panose="020F0502020204030204" pitchFamily="34" charset="0"/>
              <a:cs typeface="Arial" pitchFamily="34" charset="0"/>
            </a:endParaRPr>
          </a:p>
          <a:p>
            <a:pPr algn="just"/>
            <a:endParaRPr lang="en-JM" sz="1200" b="0" dirty="0" smtClean="0">
              <a:latin typeface="Calibri" panose="020F0502020204030204" pitchFamily="34" charset="0"/>
              <a:cs typeface="Arial" pitchFamily="34" charset="0"/>
            </a:endParaRPr>
          </a:p>
          <a:p>
            <a:pPr algn="ctr"/>
            <a:endParaRPr lang="en-JM" sz="1200" b="0" dirty="0">
              <a:latin typeface="Calibri" panose="020F0502020204030204" pitchFamily="34" charset="0"/>
              <a:cs typeface="Arial" pitchFamily="34" charset="0"/>
            </a:endParaRPr>
          </a:p>
          <a:p>
            <a:pPr algn="just">
              <a:spcBef>
                <a:spcPts val="0"/>
              </a:spcBef>
              <a:tabLst>
                <a:tab pos="228600" algn="l"/>
              </a:tabLst>
            </a:pPr>
            <a:endParaRPr lang="en-US" sz="1200" b="0" dirty="0" smtClean="0">
              <a:latin typeface="Calibri" panose="020F0502020204030204" pitchFamily="34" charset="0"/>
            </a:endParaRPr>
          </a:p>
          <a:p>
            <a:pPr algn="just"/>
            <a:endParaRPr lang="en-US" sz="1200" b="0" dirty="0">
              <a:latin typeface="Calibri" panose="020F0502020204030204" pitchFamily="34" charset="0"/>
            </a:endParaRPr>
          </a:p>
          <a:p>
            <a:pPr algn="just"/>
            <a:endParaRPr lang="en-US" sz="1200" b="0" dirty="0">
              <a:latin typeface="Calibri" panose="020F0502020204030204" pitchFamily="34" charset="0"/>
            </a:endParaRPr>
          </a:p>
        </p:txBody>
      </p:sp>
      <p:sp>
        <p:nvSpPr>
          <p:cNvPr id="5" name="Subtitle 2"/>
          <p:cNvSpPr txBox="1">
            <a:spLocks/>
          </p:cNvSpPr>
          <p:nvPr/>
        </p:nvSpPr>
        <p:spPr>
          <a:xfrm>
            <a:off x="-17316" y="1187439"/>
            <a:ext cx="3886201" cy="903908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1050" dirty="0">
                <a:cs typeface="Arial" pitchFamily="34" charset="0"/>
              </a:rPr>
              <a:t>The Court did not agree however, that his reputation was defamed as a result of the UWI action. </a:t>
            </a:r>
            <a:r>
              <a:rPr lang="en-US" sz="1050" dirty="0" smtClean="0">
                <a:cs typeface="Arial" pitchFamily="34" charset="0"/>
              </a:rPr>
              <a:t>The Court nevertheless ruled that Professor Bain was due </a:t>
            </a:r>
            <a:r>
              <a:rPr lang="en-US" sz="1050" dirty="0">
                <a:cs typeface="Arial" pitchFamily="34" charset="0"/>
              </a:rPr>
              <a:t>payment in lieu of notice as the contractually required 3 months notice of termination was not adhered to</a:t>
            </a:r>
            <a:r>
              <a:rPr lang="en-US" sz="1050" dirty="0" smtClean="0">
                <a:cs typeface="Arial" pitchFamily="34" charset="0"/>
              </a:rPr>
              <a:t>.</a:t>
            </a:r>
          </a:p>
          <a:p>
            <a:pPr marL="0" indent="0" algn="just">
              <a:buNone/>
            </a:pPr>
            <a:r>
              <a:rPr lang="en-US" sz="1050" dirty="0" smtClean="0">
                <a:cs typeface="Arial" pitchFamily="34" charset="0"/>
              </a:rPr>
              <a:t>Professor </a:t>
            </a:r>
            <a:r>
              <a:rPr lang="en-US" sz="1050" dirty="0">
                <a:cs typeface="Arial" pitchFamily="34" charset="0"/>
              </a:rPr>
              <a:t>Bain’s dismissal had sparked outrage which was expressed in newspapers across the Caribbean, airwaves, online (an international petition garnered over 2000 signatures) and a 6 week-long silent protest outside the main gates of the UWI, Mona campus in Kingston. This protest was said to be longest running public protest in Jamaica's recent history. </a:t>
            </a:r>
            <a:endParaRPr lang="en-US" sz="1050" dirty="0" smtClean="0">
              <a:cs typeface="Arial" pitchFamily="34" charset="0"/>
            </a:endParaRPr>
          </a:p>
          <a:p>
            <a:pPr marL="0" indent="0" algn="just">
              <a:buNone/>
            </a:pPr>
            <a:endParaRPr lang="en-US" sz="1050" dirty="0" smtClean="0">
              <a:cs typeface="Arial" pitchFamily="34" charset="0"/>
            </a:endParaRPr>
          </a:p>
          <a:p>
            <a:pPr marL="0" indent="0" algn="just">
              <a:buNone/>
            </a:pPr>
            <a:endParaRPr lang="en-US" sz="1050" dirty="0">
              <a:cs typeface="Arial" pitchFamily="34" charset="0"/>
            </a:endParaRPr>
          </a:p>
          <a:p>
            <a:pPr marL="0" indent="0" algn="just">
              <a:buNone/>
            </a:pPr>
            <a:endParaRPr lang="en-US" sz="1050" dirty="0" smtClean="0">
              <a:cs typeface="Arial" pitchFamily="34" charset="0"/>
            </a:endParaRPr>
          </a:p>
          <a:p>
            <a:pPr marL="0" indent="0" algn="just">
              <a:buNone/>
            </a:pPr>
            <a:endParaRPr lang="en-US" sz="1050" dirty="0">
              <a:cs typeface="Arial" pitchFamily="34" charset="0"/>
            </a:endParaRPr>
          </a:p>
          <a:p>
            <a:pPr marL="0" indent="0" algn="just">
              <a:buNone/>
            </a:pPr>
            <a:endParaRPr lang="en-US" sz="1050" dirty="0" smtClean="0">
              <a:cs typeface="Arial" pitchFamily="34" charset="0"/>
            </a:endParaRPr>
          </a:p>
          <a:p>
            <a:pPr marL="0" indent="0" algn="just">
              <a:buNone/>
            </a:pPr>
            <a:endParaRPr lang="en-US" sz="1050" dirty="0" smtClean="0">
              <a:cs typeface="Arial" pitchFamily="34" charset="0"/>
            </a:endParaRPr>
          </a:p>
          <a:p>
            <a:pPr marL="0" indent="0" algn="just">
              <a:buNone/>
            </a:pPr>
            <a:endParaRPr lang="en-US" sz="1050" dirty="0">
              <a:cs typeface="Arial" pitchFamily="34" charset="0"/>
            </a:endParaRPr>
          </a:p>
          <a:p>
            <a:pPr marL="0" indent="0" algn="just">
              <a:buNone/>
            </a:pPr>
            <a:endParaRPr lang="en-US" sz="1050" dirty="0" smtClean="0">
              <a:cs typeface="Arial" pitchFamily="34" charset="0"/>
            </a:endParaRPr>
          </a:p>
          <a:p>
            <a:pPr marL="0" indent="0" algn="just">
              <a:buNone/>
            </a:pPr>
            <a:endParaRPr lang="en-US" sz="1050" dirty="0">
              <a:cs typeface="Arial" pitchFamily="34" charset="0"/>
            </a:endParaRPr>
          </a:p>
          <a:p>
            <a:pPr marL="0" indent="0" algn="just">
              <a:buNone/>
            </a:pPr>
            <a:endParaRPr lang="en-US" sz="1050" dirty="0" smtClean="0">
              <a:cs typeface="Arial" pitchFamily="34" charset="0"/>
            </a:endParaRPr>
          </a:p>
          <a:p>
            <a:pPr marL="0" indent="0" algn="just">
              <a:buNone/>
            </a:pPr>
            <a:endParaRPr lang="en-US" sz="1050" dirty="0">
              <a:cs typeface="Arial" pitchFamily="34" charset="0"/>
            </a:endParaRPr>
          </a:p>
          <a:p>
            <a:pPr marL="0" indent="0" algn="just">
              <a:buNone/>
            </a:pPr>
            <a:endParaRPr lang="en-US" sz="1050" dirty="0">
              <a:cs typeface="Arial" pitchFamily="34" charset="0"/>
            </a:endParaRPr>
          </a:p>
          <a:p>
            <a:pPr marL="0" indent="0">
              <a:spcBef>
                <a:spcPts val="0"/>
              </a:spcBef>
              <a:buNone/>
            </a:pPr>
            <a:endParaRPr lang="en-US" sz="1400" b="1" dirty="0" smtClean="0">
              <a:solidFill>
                <a:srgbClr val="006600"/>
              </a:solidFill>
              <a:latin typeface="Arial Narrow" pitchFamily="34" charset="0"/>
            </a:endParaRPr>
          </a:p>
          <a:p>
            <a:pPr marL="0" indent="0">
              <a:spcBef>
                <a:spcPts val="0"/>
              </a:spcBef>
              <a:buNone/>
            </a:pPr>
            <a:endParaRPr lang="en-US" sz="1400" b="1" dirty="0">
              <a:solidFill>
                <a:srgbClr val="006600"/>
              </a:solidFill>
              <a:latin typeface="Arial Narrow" pitchFamily="34" charset="0"/>
            </a:endParaRPr>
          </a:p>
          <a:p>
            <a:pPr marL="0" indent="0">
              <a:spcBef>
                <a:spcPts val="0"/>
              </a:spcBef>
              <a:buNone/>
            </a:pPr>
            <a:endParaRPr lang="en-US" sz="1400" b="1" dirty="0" smtClean="0">
              <a:solidFill>
                <a:srgbClr val="006600"/>
              </a:solidFill>
              <a:latin typeface="Arial Narrow" pitchFamily="34" charset="0"/>
            </a:endParaRPr>
          </a:p>
          <a:p>
            <a:pPr marL="0" indent="0">
              <a:spcBef>
                <a:spcPts val="0"/>
              </a:spcBef>
              <a:buNone/>
            </a:pPr>
            <a:endParaRPr lang="en-US" sz="1400" b="1" dirty="0">
              <a:solidFill>
                <a:srgbClr val="006600"/>
              </a:solidFill>
              <a:latin typeface="Arial Narrow" pitchFamily="34" charset="0"/>
            </a:endParaRPr>
          </a:p>
          <a:p>
            <a:pPr marL="0" indent="0">
              <a:spcBef>
                <a:spcPts val="0"/>
              </a:spcBef>
              <a:buNone/>
            </a:pPr>
            <a:endParaRPr lang="en-US" sz="1400" b="1" dirty="0" smtClean="0">
              <a:solidFill>
                <a:srgbClr val="006600"/>
              </a:solidFill>
              <a:latin typeface="Arial Narrow" pitchFamily="34" charset="0"/>
            </a:endParaRPr>
          </a:p>
          <a:p>
            <a:pPr marL="0" indent="0">
              <a:spcBef>
                <a:spcPts val="0"/>
              </a:spcBef>
              <a:buNone/>
            </a:pPr>
            <a:endParaRPr lang="en-US" sz="1400" b="1" dirty="0" smtClean="0">
              <a:solidFill>
                <a:srgbClr val="006600"/>
              </a:solidFill>
              <a:effectLst>
                <a:outerShdw blurRad="38100" dist="38100" dir="2700000" algn="tl">
                  <a:srgbClr val="000000">
                    <a:alpha val="43137"/>
                  </a:srgbClr>
                </a:outerShdw>
              </a:effectLst>
            </a:endParaRPr>
          </a:p>
          <a:p>
            <a:pPr marL="0" indent="0" algn="just">
              <a:spcBef>
                <a:spcPts val="0"/>
              </a:spcBef>
              <a:buNone/>
            </a:pPr>
            <a:endParaRPr lang="en-US" sz="1050" dirty="0"/>
          </a:p>
          <a:p>
            <a:pPr marL="0" indent="0" algn="just">
              <a:spcBef>
                <a:spcPts val="0"/>
              </a:spcBef>
              <a:buNone/>
            </a:pPr>
            <a:endParaRPr lang="en-US" sz="1050" dirty="0" smtClean="0"/>
          </a:p>
          <a:p>
            <a:pPr marL="0" indent="0" algn="just">
              <a:spcBef>
                <a:spcPts val="0"/>
              </a:spcBef>
              <a:buNone/>
            </a:pPr>
            <a:endParaRPr lang="en-US" sz="1050" dirty="0"/>
          </a:p>
          <a:p>
            <a:pPr marL="0" indent="0" algn="just">
              <a:spcBef>
                <a:spcPts val="0"/>
              </a:spcBef>
              <a:buNone/>
            </a:pPr>
            <a:endParaRPr lang="en-US" sz="1050" dirty="0" smtClean="0"/>
          </a:p>
        </p:txBody>
      </p:sp>
      <p:pic>
        <p:nvPicPr>
          <p:cNvPr id="6" name="Picture 2" descr="C:\Users\Home\Dropbox\JCHS\Logo4 final (1).png"/>
          <p:cNvPicPr>
            <a:picLocks noChangeAspect="1" noChangeArrowheads="1"/>
          </p:cNvPicPr>
          <p:nvPr/>
        </p:nvPicPr>
        <p:blipFill>
          <a:blip r:embed="rId2" cstate="print"/>
          <a:srcRect/>
          <a:stretch>
            <a:fillRect/>
          </a:stretch>
        </p:blipFill>
        <p:spPr bwMode="auto">
          <a:xfrm>
            <a:off x="6553200" y="228600"/>
            <a:ext cx="990600" cy="838200"/>
          </a:xfrm>
          <a:prstGeom prst="rect">
            <a:avLst/>
          </a:prstGeom>
          <a:noFill/>
        </p:spPr>
      </p:pic>
      <p:sp>
        <p:nvSpPr>
          <p:cNvPr id="9" name="TextBox 8"/>
          <p:cNvSpPr txBox="1"/>
          <p:nvPr/>
        </p:nvSpPr>
        <p:spPr>
          <a:xfrm>
            <a:off x="29251" y="3078478"/>
            <a:ext cx="1896533" cy="3485570"/>
          </a:xfrm>
          <a:prstGeom prst="rect">
            <a:avLst/>
          </a:prstGeom>
          <a:noFill/>
        </p:spPr>
        <p:txBody>
          <a:bodyPr wrap="square" rtlCol="0">
            <a:spAutoFit/>
          </a:bodyPr>
          <a:lstStyle/>
          <a:p>
            <a:pPr algn="just"/>
            <a:r>
              <a:rPr lang="en-US" sz="1050" dirty="0"/>
              <a:t>Protestors wore black, carried placards and placed tape over their mouths inscribed with the words </a:t>
            </a:r>
            <a:r>
              <a:rPr lang="en-US" sz="1050" b="1" dirty="0"/>
              <a:t>‘Freedom of Speech</a:t>
            </a:r>
            <a:r>
              <a:rPr lang="en-US" sz="1050" dirty="0"/>
              <a:t>’. All this to indicate the symbolical death of freedom of speech in the very place where expression of independent thought ought to have been freely encouraged. Protest were also held in Jamaica’s second capital city Montego Bay, and in Belize City, </a:t>
            </a:r>
            <a:r>
              <a:rPr lang="en-US" sz="1050" dirty="0" smtClean="0"/>
              <a:t>Belize.</a:t>
            </a:r>
          </a:p>
          <a:p>
            <a:pPr algn="just"/>
            <a:endParaRPr lang="en-US" sz="1050" dirty="0" smtClean="0"/>
          </a:p>
          <a:p>
            <a:pPr algn="just"/>
            <a:r>
              <a:rPr lang="en-US" sz="1050" dirty="0"/>
              <a:t>The protests culminated in a mass public rally in Half Way Tree square on Sunday June 29, 2014 organised by Jamaica CAUSE (Churches Action Uniting Society for Emancipation</a:t>
            </a:r>
            <a:r>
              <a:rPr lang="en-US" sz="1050" dirty="0" smtClean="0"/>
              <a:t>).</a:t>
            </a:r>
            <a:endParaRPr lang="en-US" sz="1050" dirty="0"/>
          </a:p>
        </p:txBody>
      </p:sp>
      <p:pic>
        <p:nvPicPr>
          <p:cNvPr id="2051" name="Picture 3" descr="G:\JCHS\CARICOM\Advocates Caribbean\UWI protes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6968" y="2937321"/>
            <a:ext cx="1900764" cy="1346200"/>
          </a:xfrm>
          <a:prstGeom prst="rect">
            <a:avLst/>
          </a:prstGeom>
          <a:noFill/>
          <a:ln>
            <a:solidFill>
              <a:schemeClr val="tx1">
                <a:lumMod val="75000"/>
                <a:lumOff val="25000"/>
              </a:schemeClr>
            </a:solidFill>
          </a:ln>
          <a:extLst>
            <a:ext uri="{909E8E84-426E-40DD-AFC4-6F175D3DCCD1}">
              <a14:hiddenFill xmlns:a14="http://schemas.microsoft.com/office/drawing/2010/main">
                <a:solidFill>
                  <a:srgbClr val="FFFFFF"/>
                </a:solidFill>
              </a14:hiddenFill>
            </a:ext>
          </a:extLst>
        </p:spPr>
      </p:pic>
      <p:pic>
        <p:nvPicPr>
          <p:cNvPr id="16" name="Picture 4" descr="C:\Users\SAMSUNG\Documents\JCHS\Prof Bain\Photos from protest\SDC1248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8500" y="4565794"/>
            <a:ext cx="1909232" cy="1709713"/>
          </a:xfrm>
          <a:prstGeom prst="rect">
            <a:avLst/>
          </a:prstGeom>
          <a:noFill/>
          <a:ln>
            <a:solidFill>
              <a:schemeClr val="tx1">
                <a:lumMod val="75000"/>
                <a:lumOff val="25000"/>
              </a:schemeClr>
            </a:solidFill>
          </a:ln>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860418" y="1164144"/>
            <a:ext cx="3894668" cy="4878259"/>
          </a:xfrm>
          <a:prstGeom prst="rect">
            <a:avLst/>
          </a:prstGeom>
          <a:noFill/>
        </p:spPr>
        <p:txBody>
          <a:bodyPr wrap="square" rtlCol="0">
            <a:spAutoFit/>
          </a:bodyPr>
          <a:lstStyle/>
          <a:p>
            <a:r>
              <a:rPr lang="en-US" b="1" i="1" dirty="0" smtClean="0">
                <a:solidFill>
                  <a:srgbClr val="FF0000"/>
                </a:solidFill>
                <a:effectLst>
                  <a:outerShdw blurRad="38100" dist="38100" dir="2700000" algn="tl">
                    <a:srgbClr val="000000">
                      <a:alpha val="43137"/>
                    </a:srgbClr>
                  </a:outerShdw>
                </a:effectLst>
              </a:rPr>
              <a:t>RED FLAG</a:t>
            </a:r>
            <a:r>
              <a:rPr lang="en-US" b="1" dirty="0" smtClean="0">
                <a:solidFill>
                  <a:srgbClr val="FF0000"/>
                </a:solidFill>
                <a:effectLst>
                  <a:outerShdw blurRad="38100" dist="38100" dir="2700000" algn="tl">
                    <a:srgbClr val="000000">
                      <a:alpha val="43137"/>
                    </a:srgbClr>
                  </a:outerShdw>
                </a:effectLst>
              </a:rPr>
              <a:t>: </a:t>
            </a:r>
            <a:r>
              <a:rPr lang="en-US" sz="1400" b="1" dirty="0" smtClean="0">
                <a:solidFill>
                  <a:srgbClr val="006600"/>
                </a:solidFill>
                <a:effectLst>
                  <a:outerShdw blurRad="38100" dist="38100" dir="2700000" algn="tl">
                    <a:srgbClr val="000000">
                      <a:alpha val="43137"/>
                    </a:srgbClr>
                  </a:outerShdw>
                </a:effectLst>
              </a:rPr>
              <a:t>National ID &amp; Registration Bill</a:t>
            </a:r>
          </a:p>
          <a:p>
            <a:pPr algn="just"/>
            <a:r>
              <a:rPr lang="en-US" sz="1050" dirty="0" smtClean="0"/>
              <a:t>The National Identification and </a:t>
            </a:r>
            <a:r>
              <a:rPr lang="en-US" sz="1050" smtClean="0"/>
              <a:t>Registration Bill </a:t>
            </a:r>
            <a:r>
              <a:rPr lang="en-US" sz="1050" dirty="0" smtClean="0"/>
              <a:t>seeks to establish an all encompassing  identification system. It contains several troubling elements. For example, the system will be mandatory for all Jamaicans from age 6, with a fine of $100,000 for failure to enroll; citizens will not </a:t>
            </a:r>
            <a:r>
              <a:rPr lang="en-US" sz="1050" dirty="0"/>
              <a:t>be permitted to </a:t>
            </a:r>
            <a:r>
              <a:rPr lang="en-US" sz="1050" dirty="0" smtClean="0"/>
              <a:t>access  certain “goods </a:t>
            </a:r>
            <a:r>
              <a:rPr lang="en-US" sz="1050" dirty="0"/>
              <a:t>or services provided </a:t>
            </a:r>
            <a:r>
              <a:rPr lang="en-US" sz="1050" dirty="0" smtClean="0"/>
              <a:t>by a public </a:t>
            </a:r>
            <a:r>
              <a:rPr lang="en-US" sz="1050" dirty="0"/>
              <a:t>body” without the ID</a:t>
            </a:r>
            <a:r>
              <a:rPr lang="en-US" sz="1050" dirty="0" smtClean="0"/>
              <a:t>; your </a:t>
            </a:r>
            <a:r>
              <a:rPr lang="en-US" sz="1050" dirty="0"/>
              <a:t>finger prints, and possibly retina scan, vein pattern of the hand, foot print, toe print, palm prints and blood type </a:t>
            </a:r>
            <a:r>
              <a:rPr lang="en-US" sz="1050" dirty="0" smtClean="0"/>
              <a:t>are invasive demands and beyond the norm. Other issues that arise include possible breaches of constitutional rights, protection against security leaks, misuse of data and judicial remedies in case of identity theft.  </a:t>
            </a:r>
          </a:p>
          <a:p>
            <a:pPr algn="just"/>
            <a:endParaRPr lang="en-US" sz="1050" dirty="0" smtClean="0"/>
          </a:p>
          <a:p>
            <a:r>
              <a:rPr lang="en-US" sz="1050" dirty="0" smtClean="0"/>
              <a:t>An August 2017 ruling by the </a:t>
            </a:r>
            <a:r>
              <a:rPr lang="en-US" sz="1050" b="1" dirty="0" smtClean="0"/>
              <a:t>Indian Supreme Court </a:t>
            </a:r>
            <a:r>
              <a:rPr lang="en-US" sz="1050" dirty="0" smtClean="0"/>
              <a:t>that privacy</a:t>
            </a:r>
            <a:r>
              <a:rPr lang="en-US" sz="1050" dirty="0"/>
              <a:t> </a:t>
            </a:r>
            <a:r>
              <a:rPr lang="en-US" sz="1050" dirty="0" smtClean="0"/>
              <a:t>is a fundamental right challenges the validity of a similarly designed ID system in India.  Among other issues, citizens without an ID were </a:t>
            </a:r>
            <a:r>
              <a:rPr lang="en-US" sz="1050" dirty="0"/>
              <a:t>denied access to  free midday meals at schools and subsidies for rice and </a:t>
            </a:r>
            <a:r>
              <a:rPr lang="en-US" sz="1050" dirty="0" smtClean="0"/>
              <a:t>other staples</a:t>
            </a:r>
            <a:r>
              <a:rPr lang="en-US" sz="1050" dirty="0"/>
              <a:t>. </a:t>
            </a:r>
            <a:r>
              <a:rPr lang="en-US" sz="1050" dirty="0">
                <a:hlinkClick r:id="rId5"/>
              </a:rPr>
              <a:t>https://</a:t>
            </a:r>
            <a:r>
              <a:rPr lang="en-US" sz="1050" dirty="0" smtClean="0">
                <a:hlinkClick r:id="rId5"/>
              </a:rPr>
              <a:t>www.theguardian.com/world/2017/aug/24/indian-court-rules-privacy-a-fundamental-right-in-battle-over-national-id-cards</a:t>
            </a:r>
            <a:endParaRPr lang="en-US" sz="1050" dirty="0" smtClean="0"/>
          </a:p>
          <a:p>
            <a:endParaRPr lang="en-US" sz="1050" dirty="0"/>
          </a:p>
          <a:p>
            <a:r>
              <a:rPr lang="en-US" sz="1050" dirty="0" smtClean="0"/>
              <a:t>The Jamaican bill was passed by the lower House and is now to be debated by the Senate. </a:t>
            </a:r>
            <a:r>
              <a:rPr lang="en-US" sz="1050" b="1" dirty="0" smtClean="0">
                <a:solidFill>
                  <a:srgbClr val="C00000"/>
                </a:solidFill>
              </a:rPr>
              <a:t>We invite you to review the Bill and send your concerns to the Office of the Prime Minister and Parliament before this invasive bill becomes law . </a:t>
            </a:r>
          </a:p>
          <a:p>
            <a:endParaRPr lang="en-US" sz="1050" b="1" dirty="0" smtClean="0">
              <a:solidFill>
                <a:srgbClr val="C00000"/>
              </a:solidFill>
            </a:endParaRPr>
          </a:p>
          <a:p>
            <a:r>
              <a:rPr lang="en-US" sz="1050" dirty="0" smtClean="0"/>
              <a:t>A copy of the draft law </a:t>
            </a:r>
            <a:r>
              <a:rPr lang="en-US" sz="1050" dirty="0"/>
              <a:t>is available </a:t>
            </a:r>
            <a:r>
              <a:rPr lang="en-US" sz="1050" dirty="0" smtClean="0"/>
              <a:t>here: </a:t>
            </a:r>
            <a:r>
              <a:rPr lang="en-US" sz="1000" dirty="0" smtClean="0">
                <a:hlinkClick r:id="rId6"/>
              </a:rPr>
              <a:t>www.japarliament.gov.jm/attachments/article/339/The%20National%20Identification%20and%20Registration%20Act</a:t>
            </a:r>
            <a:r>
              <a:rPr lang="en-US" sz="1000" dirty="0">
                <a:hlinkClick r:id="rId6"/>
              </a:rPr>
              <a:t>,%202017--.</a:t>
            </a:r>
            <a:r>
              <a:rPr lang="en-US" sz="1000" dirty="0" smtClean="0">
                <a:hlinkClick r:id="rId6"/>
              </a:rPr>
              <a:t>pdf</a:t>
            </a:r>
            <a:endParaRPr lang="en-US" sz="1000" dirty="0"/>
          </a:p>
        </p:txBody>
      </p:sp>
      <p:sp>
        <p:nvSpPr>
          <p:cNvPr id="18" name="TextBox 17"/>
          <p:cNvSpPr txBox="1"/>
          <p:nvPr/>
        </p:nvSpPr>
        <p:spPr>
          <a:xfrm>
            <a:off x="1939890" y="6275507"/>
            <a:ext cx="1905000" cy="276999"/>
          </a:xfrm>
          <a:prstGeom prst="rect">
            <a:avLst/>
          </a:prstGeom>
          <a:noFill/>
        </p:spPr>
        <p:txBody>
          <a:bodyPr wrap="square" rtlCol="0">
            <a:spAutoFit/>
          </a:bodyPr>
          <a:lstStyle/>
          <a:p>
            <a:pPr algn="ctr"/>
            <a:r>
              <a:rPr lang="en-US" sz="1200" b="1" dirty="0" smtClean="0">
                <a:cs typeface="Aharoni" pitchFamily="2" charset="-79"/>
              </a:rPr>
              <a:t>Jamaica Cause Rally 2014</a:t>
            </a:r>
            <a:endParaRPr lang="en-US" sz="1200" b="1" dirty="0">
              <a:cs typeface="Aharoni" pitchFamily="2" charset="-79"/>
            </a:endParaRPr>
          </a:p>
        </p:txBody>
      </p:sp>
      <p:sp>
        <p:nvSpPr>
          <p:cNvPr id="19" name="TextBox 18"/>
          <p:cNvSpPr txBox="1"/>
          <p:nvPr/>
        </p:nvSpPr>
        <p:spPr>
          <a:xfrm>
            <a:off x="2148364" y="4257509"/>
            <a:ext cx="1586841" cy="276999"/>
          </a:xfrm>
          <a:prstGeom prst="rect">
            <a:avLst/>
          </a:prstGeom>
          <a:noFill/>
        </p:spPr>
        <p:txBody>
          <a:bodyPr wrap="square" rtlCol="0">
            <a:spAutoFit/>
          </a:bodyPr>
          <a:lstStyle/>
          <a:p>
            <a:r>
              <a:rPr lang="en-US" sz="1200" b="1" dirty="0" smtClean="0"/>
              <a:t>UWI protests, 2014</a:t>
            </a:r>
            <a:endParaRPr lang="en-US" sz="1200" b="1" dirty="0"/>
          </a:p>
        </p:txBody>
      </p:sp>
      <p:sp>
        <p:nvSpPr>
          <p:cNvPr id="27" name="TextBox 26"/>
          <p:cNvSpPr txBox="1"/>
          <p:nvPr/>
        </p:nvSpPr>
        <p:spPr>
          <a:xfrm>
            <a:off x="1466544" y="7721673"/>
            <a:ext cx="2350840" cy="577081"/>
          </a:xfrm>
          <a:prstGeom prst="rect">
            <a:avLst/>
          </a:prstGeom>
          <a:noFill/>
        </p:spPr>
        <p:txBody>
          <a:bodyPr wrap="square" rtlCol="0">
            <a:spAutoFit/>
          </a:bodyPr>
          <a:lstStyle/>
          <a:p>
            <a:pPr algn="just"/>
            <a:r>
              <a:rPr lang="en-US" sz="1050" dirty="0"/>
              <a:t>The film was premiered at the </a:t>
            </a:r>
            <a:r>
              <a:rPr lang="it-IT" sz="1050" dirty="0"/>
              <a:t>Palace Cineplex, Sovereign Centre in Liguanea on Saturday, September 23, 2017. </a:t>
            </a:r>
            <a:endParaRPr lang="en-US" dirty="0"/>
          </a:p>
        </p:txBody>
      </p:sp>
      <p:sp>
        <p:nvSpPr>
          <p:cNvPr id="29" name="TextBox 28"/>
          <p:cNvSpPr txBox="1"/>
          <p:nvPr/>
        </p:nvSpPr>
        <p:spPr>
          <a:xfrm>
            <a:off x="19038" y="6604000"/>
            <a:ext cx="3892561" cy="3046988"/>
          </a:xfrm>
          <a:prstGeom prst="rect">
            <a:avLst/>
          </a:prstGeom>
          <a:noFill/>
        </p:spPr>
        <p:txBody>
          <a:bodyPr wrap="square" rtlCol="0">
            <a:spAutoFit/>
          </a:bodyPr>
          <a:lstStyle/>
          <a:p>
            <a:r>
              <a:rPr lang="en-US" sz="1400" b="1" dirty="0" smtClean="0">
                <a:solidFill>
                  <a:srgbClr val="006600"/>
                </a:solidFill>
                <a:effectLst>
                  <a:outerShdw blurRad="38100" dist="38100" dir="2700000" algn="tl">
                    <a:srgbClr val="000000">
                      <a:alpha val="43137"/>
                    </a:srgbClr>
                  </a:outerShdw>
                </a:effectLst>
              </a:rPr>
              <a:t>Jamaican </a:t>
            </a:r>
            <a:r>
              <a:rPr lang="en-US" sz="1400" b="1" dirty="0" err="1" smtClean="0">
                <a:solidFill>
                  <a:srgbClr val="006600"/>
                </a:solidFill>
                <a:effectLst>
                  <a:outerShdw blurRad="38100" dist="38100" dir="2700000" algn="tl">
                    <a:srgbClr val="000000">
                      <a:alpha val="43137"/>
                    </a:srgbClr>
                  </a:outerShdw>
                </a:effectLst>
              </a:rPr>
              <a:t>docu</a:t>
            </a:r>
            <a:r>
              <a:rPr lang="en-US" sz="1400" b="1" dirty="0" smtClean="0">
                <a:solidFill>
                  <a:srgbClr val="006600"/>
                </a:solidFill>
                <a:effectLst>
                  <a:outerShdw blurRad="38100" dist="38100" dir="2700000" algn="tl">
                    <a:srgbClr val="000000">
                      <a:alpha val="43137"/>
                    </a:srgbClr>
                  </a:outerShdw>
                </a:effectLst>
              </a:rPr>
              <a:t>-film on human trafficking</a:t>
            </a:r>
          </a:p>
          <a:p>
            <a:pPr algn="just"/>
            <a:r>
              <a:rPr lang="en-US" sz="1050" dirty="0" smtClean="0"/>
              <a:t>Christian youth organisation the </a:t>
            </a:r>
            <a:r>
              <a:rPr lang="en-US" sz="1050" b="1" dirty="0" smtClean="0"/>
              <a:t>Love March Movement (LMM</a:t>
            </a:r>
            <a:r>
              <a:rPr lang="en-US" sz="1050" dirty="0" smtClean="0"/>
              <a:t>) has written and produced a 30 minute </a:t>
            </a:r>
            <a:r>
              <a:rPr lang="en-US" sz="1050" dirty="0" err="1" smtClean="0"/>
              <a:t>docu</a:t>
            </a:r>
            <a:r>
              <a:rPr lang="en-US" sz="1050" dirty="0" smtClean="0"/>
              <a:t>-film entitled ‘</a:t>
            </a:r>
            <a:r>
              <a:rPr lang="en-US" sz="1050" i="1" dirty="0" err="1" smtClean="0"/>
              <a:t>Traffick</a:t>
            </a:r>
            <a:r>
              <a:rPr lang="en-US" sz="1050" i="1" dirty="0" smtClean="0"/>
              <a:t> Blocking</a:t>
            </a:r>
            <a:r>
              <a:rPr lang="en-US" sz="1050" dirty="0" smtClean="0"/>
              <a:t>’ to aid in educating the </a:t>
            </a:r>
            <a:r>
              <a:rPr lang="en-US" sz="1050" dirty="0"/>
              <a:t>public on the harsh realities of human trafficking and how they can best prevent themselves from becoming victims of the </a:t>
            </a:r>
            <a:r>
              <a:rPr lang="en-US" sz="1050" dirty="0" smtClean="0"/>
              <a:t>trade.</a:t>
            </a:r>
          </a:p>
          <a:p>
            <a:endParaRPr lang="en-US" sz="1050" dirty="0"/>
          </a:p>
          <a:p>
            <a:endParaRPr lang="en-US" sz="1050" dirty="0" smtClean="0"/>
          </a:p>
          <a:p>
            <a:endParaRPr lang="en-US" sz="1050" dirty="0"/>
          </a:p>
          <a:p>
            <a:endParaRPr lang="en-US" sz="1050" dirty="0" smtClean="0"/>
          </a:p>
          <a:p>
            <a:endParaRPr lang="en-US" sz="1050" dirty="0" smtClean="0"/>
          </a:p>
          <a:p>
            <a:r>
              <a:rPr lang="en-US" sz="1050" dirty="0" smtClean="0"/>
              <a:t>Read more: </a:t>
            </a:r>
            <a:r>
              <a:rPr lang="it-IT" sz="1000" u="sng" dirty="0" smtClean="0">
                <a:hlinkClick r:id="rId7"/>
              </a:rPr>
              <a:t> </a:t>
            </a:r>
            <a:r>
              <a:rPr lang="it-IT" sz="1000" dirty="0" smtClean="0">
                <a:hlinkClick r:id="rId7"/>
              </a:rPr>
              <a:t>http</a:t>
            </a:r>
            <a:r>
              <a:rPr lang="it-IT" sz="1000" dirty="0">
                <a:hlinkClick r:id="rId7"/>
              </a:rPr>
              <a:t>://www.jamaicaobserver.com/entertainment/traffick-blocking-aims-to-enlighten_111892?profile=1116</a:t>
            </a:r>
            <a:endParaRPr lang="it-IT" sz="1000" dirty="0" smtClean="0"/>
          </a:p>
          <a:p>
            <a:endParaRPr lang="it-IT" sz="1050" dirty="0" smtClean="0"/>
          </a:p>
          <a:p>
            <a:r>
              <a:rPr lang="it-IT" sz="1050" dirty="0" smtClean="0"/>
              <a:t>Copies of the DVD are to be made available  to </a:t>
            </a:r>
            <a:r>
              <a:rPr lang="en-US" sz="1050" dirty="0" smtClean="0"/>
              <a:t>schools</a:t>
            </a:r>
            <a:r>
              <a:rPr lang="en-US" sz="1050" dirty="0"/>
              <a:t>, churches, youth clubs and other community </a:t>
            </a:r>
            <a:r>
              <a:rPr lang="en-US" sz="1050" dirty="0" smtClean="0"/>
              <a:t>associations. Your </a:t>
            </a:r>
            <a:r>
              <a:rPr lang="en-US" sz="1050" smtClean="0"/>
              <a:t>partnership </a:t>
            </a:r>
            <a:r>
              <a:rPr lang="en-US" sz="1050" smtClean="0"/>
              <a:t>in </a:t>
            </a:r>
            <a:r>
              <a:rPr lang="en-US" sz="1050" dirty="0" smtClean="0"/>
              <a:t>getting the word out would be appreciated. For more information, please contact: </a:t>
            </a:r>
            <a:r>
              <a:rPr lang="en-US" sz="1050" dirty="0" smtClean="0">
                <a:hlinkClick r:id="rId8"/>
              </a:rPr>
              <a:t>younglivesmatter876@gmail.com</a:t>
            </a:r>
            <a:r>
              <a:rPr lang="en-US" sz="1050" dirty="0" smtClean="0"/>
              <a:t>.</a:t>
            </a:r>
            <a:endParaRPr lang="en-US" sz="1050" dirty="0"/>
          </a:p>
        </p:txBody>
      </p:sp>
      <p:pic>
        <p:nvPicPr>
          <p:cNvPr id="32" name="Picture 4" descr="G:\JCHS\JCHS admin\Logo\LMM Traffic Blocking.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2232" y="7717972"/>
            <a:ext cx="1310664" cy="590770"/>
          </a:xfrm>
          <a:prstGeom prst="rect">
            <a:avLst/>
          </a:prstGeom>
          <a:noFill/>
          <a:extLst>
            <a:ext uri="{909E8E84-426E-40DD-AFC4-6F175D3DCCD1}">
              <a14:hiddenFill xmlns:a14="http://schemas.microsoft.com/office/drawing/2010/main">
                <a:solidFill>
                  <a:srgbClr val="FFFFFF"/>
                </a:solidFill>
              </a14:hiddenFill>
            </a:ext>
          </a:extLst>
        </p:spPr>
      </p:pic>
      <p:sp>
        <p:nvSpPr>
          <p:cNvPr id="33" name="Content Placeholder 2"/>
          <p:cNvSpPr txBox="1">
            <a:spLocks/>
          </p:cNvSpPr>
          <p:nvPr/>
        </p:nvSpPr>
        <p:spPr>
          <a:xfrm>
            <a:off x="3877732" y="6235643"/>
            <a:ext cx="3827315" cy="633725"/>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5600" b="1" i="0" u="none" strike="noStrike" kern="1200" cap="none" spc="0" normalizeH="0" baseline="0" noProof="0" dirty="0" smtClean="0">
                <a:ln>
                  <a:noFill/>
                </a:ln>
                <a:solidFill>
                  <a:srgbClr val="006600"/>
                </a:solidFill>
                <a:effectLst>
                  <a:outerShdw blurRad="38100" dist="38100" dir="2700000" algn="tl">
                    <a:srgbClr val="000000">
                      <a:alpha val="43137"/>
                    </a:srgbClr>
                  </a:outerShdw>
                </a:effectLst>
                <a:uLnTx/>
                <a:uFillTx/>
                <a:latin typeface="Calibri"/>
              </a:rPr>
              <a:t>What’s been happening: United Nations</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4800" b="1" i="0" u="none" strike="noStrike" kern="1200" cap="none" spc="0" normalizeH="0" baseline="0" noProof="0" dirty="0" smtClean="0">
                <a:ln>
                  <a:noFill/>
                </a:ln>
                <a:solidFill>
                  <a:srgbClr val="006600"/>
                </a:solidFill>
                <a:uLnTx/>
                <a:uFillTx/>
                <a:latin typeface="Calibri"/>
              </a:rPr>
              <a:t>UN LGBT Czar resigns after 1 year in post</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ysClr val="windowText" lastClr="000000"/>
              </a:solidFill>
              <a:effectLst/>
              <a:uLnTx/>
              <a:uFillTx/>
              <a:latin typeface="Calibri"/>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
        <p:nvSpPr>
          <p:cNvPr id="34" name="Rectangle 33"/>
          <p:cNvSpPr/>
          <p:nvPr/>
        </p:nvSpPr>
        <p:spPr>
          <a:xfrm>
            <a:off x="3894855" y="8054496"/>
            <a:ext cx="2658345" cy="2008242"/>
          </a:xfrm>
          <a:prstGeom prst="rect">
            <a:avLst/>
          </a:prstGeom>
        </p:spPr>
        <p:txBody>
          <a:bodyPr wrap="square">
            <a:spAutoFit/>
          </a:bodyPr>
          <a:lstStyle/>
          <a:p>
            <a:pPr algn="just"/>
            <a:r>
              <a:rPr lang="en-US" sz="1050" dirty="0"/>
              <a:t>However, </a:t>
            </a:r>
            <a:r>
              <a:rPr lang="en-US" sz="1050" dirty="0" smtClean="0"/>
              <a:t>one </a:t>
            </a:r>
            <a:r>
              <a:rPr lang="en-US" sz="1050" dirty="0"/>
              <a:t>year </a:t>
            </a:r>
            <a:r>
              <a:rPr lang="en-US" sz="1050" dirty="0" smtClean="0"/>
              <a:t>on, </a:t>
            </a:r>
            <a:r>
              <a:rPr lang="en-US" sz="1050" dirty="0" err="1"/>
              <a:t>Mr</a:t>
            </a:r>
            <a:r>
              <a:rPr lang="en-US" sz="1050" dirty="0"/>
              <a:t> </a:t>
            </a:r>
            <a:r>
              <a:rPr lang="en-US" sz="1050" dirty="0" err="1" smtClean="0"/>
              <a:t>Mountarbhorn</a:t>
            </a:r>
            <a:r>
              <a:rPr lang="en-US" sz="1050" dirty="0" smtClean="0"/>
              <a:t> </a:t>
            </a:r>
            <a:r>
              <a:rPr lang="en-US" sz="1050" dirty="0"/>
              <a:t>has resigned from the post effective  31 October 2017. He cited illness, </a:t>
            </a:r>
            <a:r>
              <a:rPr lang="en-US" sz="1050" dirty="0" err="1" smtClean="0"/>
              <a:t>hospitalisation</a:t>
            </a:r>
            <a:r>
              <a:rPr lang="en-US" sz="1050" dirty="0"/>
              <a:t>, and illness of a family member. </a:t>
            </a:r>
            <a:r>
              <a:rPr lang="en-US" sz="1050" dirty="0" smtClean="0"/>
              <a:t> The </a:t>
            </a:r>
            <a:r>
              <a:rPr lang="en-US" sz="1050" dirty="0"/>
              <a:t>post remains open however and the UN is expected to take a decision on a possible replacement in December 2017</a:t>
            </a:r>
            <a:r>
              <a:rPr lang="en-US" sz="1050" dirty="0" smtClean="0"/>
              <a:t>.</a:t>
            </a:r>
          </a:p>
          <a:p>
            <a:pPr algn="just"/>
            <a:endParaRPr lang="en-US" sz="1050" dirty="0" smtClean="0"/>
          </a:p>
          <a:p>
            <a:r>
              <a:rPr lang="en-US" sz="1050" dirty="0" smtClean="0"/>
              <a:t>See more: </a:t>
            </a:r>
            <a:r>
              <a:rPr lang="en-US" sz="1000" dirty="0" smtClean="0">
                <a:hlinkClick r:id="rId10"/>
              </a:rPr>
              <a:t>https</a:t>
            </a:r>
            <a:r>
              <a:rPr lang="en-US" sz="1000" dirty="0">
                <a:hlinkClick r:id="rId10"/>
              </a:rPr>
              <a:t>://</a:t>
            </a:r>
            <a:r>
              <a:rPr lang="en-US" sz="1000" dirty="0" smtClean="0">
                <a:hlinkClick r:id="rId10"/>
              </a:rPr>
              <a:t>www.usnews.com/news/world/articles/2017-09-22/first-un-expert-on-gender-identity-resigns</a:t>
            </a:r>
            <a:r>
              <a:rPr lang="en-US" sz="1000" dirty="0" smtClean="0"/>
              <a:t> </a:t>
            </a:r>
            <a:endParaRPr lang="en-US" sz="1000" dirty="0"/>
          </a:p>
        </p:txBody>
      </p:sp>
      <p:sp>
        <p:nvSpPr>
          <p:cNvPr id="22" name="TextBox 21"/>
          <p:cNvSpPr txBox="1"/>
          <p:nvPr/>
        </p:nvSpPr>
        <p:spPr>
          <a:xfrm>
            <a:off x="3894855" y="6584702"/>
            <a:ext cx="3860801" cy="1546577"/>
          </a:xfrm>
          <a:prstGeom prst="rect">
            <a:avLst/>
          </a:prstGeom>
          <a:noFill/>
        </p:spPr>
        <p:txBody>
          <a:bodyPr wrap="square" rtlCol="0">
            <a:spAutoFit/>
          </a:bodyPr>
          <a:lstStyle/>
          <a:p>
            <a:pPr lvl="0" algn="just">
              <a:defRPr/>
            </a:pPr>
            <a:r>
              <a:rPr lang="en-US" sz="1050" dirty="0">
                <a:solidFill>
                  <a:sysClr val="windowText" lastClr="000000"/>
                </a:solidFill>
              </a:rPr>
              <a:t>In </a:t>
            </a:r>
            <a:r>
              <a:rPr lang="en-US" sz="1050" dirty="0" smtClean="0">
                <a:solidFill>
                  <a:sysClr val="windowText" lastClr="000000"/>
                </a:solidFill>
              </a:rPr>
              <a:t>our March </a:t>
            </a:r>
            <a:r>
              <a:rPr lang="en-US" sz="1050" dirty="0">
                <a:solidFill>
                  <a:sysClr val="windowText" lastClr="000000"/>
                </a:solidFill>
              </a:rPr>
              <a:t>2017 newsletter we reported that on December 19, 2016, United Nations Member states in New York, USA, voted on the post of an Independent Expert on protection against violence and discrimination based on sexual orientation and gender identity.  84 countries voted for the post, 77 against and 18 abstained. The Expert who was appointed, </a:t>
            </a:r>
            <a:r>
              <a:rPr lang="en-US" sz="1050" dirty="0" err="1">
                <a:solidFill>
                  <a:sysClr val="windowText" lastClr="000000"/>
                </a:solidFill>
              </a:rPr>
              <a:t>Mr</a:t>
            </a:r>
            <a:r>
              <a:rPr lang="en-US" sz="1050" dirty="0">
                <a:solidFill>
                  <a:sysClr val="windowText" lastClr="000000"/>
                </a:solidFill>
              </a:rPr>
              <a:t> </a:t>
            </a:r>
            <a:r>
              <a:rPr lang="en-US" sz="1050" dirty="0" err="1">
                <a:solidFill>
                  <a:sysClr val="windowText" lastClr="000000"/>
                </a:solidFill>
              </a:rPr>
              <a:t>Vitit</a:t>
            </a:r>
            <a:r>
              <a:rPr lang="en-US" sz="1050" dirty="0">
                <a:solidFill>
                  <a:sysClr val="windowText" lastClr="000000"/>
                </a:solidFill>
              </a:rPr>
              <a:t> </a:t>
            </a:r>
            <a:r>
              <a:rPr lang="en-US" sz="1050" dirty="0" err="1">
                <a:solidFill>
                  <a:sysClr val="windowText" lastClr="000000"/>
                </a:solidFill>
              </a:rPr>
              <a:t>Muntarbhorn</a:t>
            </a:r>
            <a:r>
              <a:rPr lang="en-US" sz="1050" dirty="0">
                <a:solidFill>
                  <a:sysClr val="windowText" lastClr="000000"/>
                </a:solidFill>
              </a:rPr>
              <a:t> (</a:t>
            </a:r>
            <a:r>
              <a:rPr lang="en-US" sz="1050" i="1" dirty="0">
                <a:solidFill>
                  <a:sysClr val="windowText" lastClr="000000"/>
                </a:solidFill>
              </a:rPr>
              <a:t>picture</a:t>
            </a:r>
            <a:r>
              <a:rPr lang="en-US" sz="1050" dirty="0">
                <a:solidFill>
                  <a:sysClr val="windowText" lastClr="000000"/>
                </a:solidFill>
              </a:rPr>
              <a:t> </a:t>
            </a:r>
            <a:r>
              <a:rPr lang="en-US" sz="1050" i="1" dirty="0">
                <a:solidFill>
                  <a:sysClr val="windowText" lastClr="000000"/>
                </a:solidFill>
              </a:rPr>
              <a:t>below</a:t>
            </a:r>
            <a:r>
              <a:rPr lang="en-US" sz="1050" dirty="0">
                <a:solidFill>
                  <a:sysClr val="windowText" lastClr="000000"/>
                </a:solidFill>
              </a:rPr>
              <a:t>) from Thailand, is a prominent ‘gay’ rights activist who was given a broad mandate to push across the world, the acceptance of deviant  sexual behaviours, as normal. </a:t>
            </a:r>
          </a:p>
        </p:txBody>
      </p:sp>
      <p:pic>
        <p:nvPicPr>
          <p:cNvPr id="36" name="Picture 2" descr="C:\Users\SAMSUNG\Desktop\vitit.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53200" y="8076484"/>
            <a:ext cx="1058333" cy="9906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098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6" descr="G:\JCHS\JCHS newsletter\2017\islam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96132" y="5661550"/>
            <a:ext cx="638326" cy="52528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725133" y="647700"/>
            <a:ext cx="1828067" cy="266700"/>
          </a:xfrm>
        </p:spPr>
        <p:txBody>
          <a:bodyPr>
            <a:normAutofit fontScale="90000"/>
          </a:bodyPr>
          <a:lstStyle/>
          <a:p>
            <a:r>
              <a:rPr lang="en-US" sz="1300" dirty="0" smtClean="0"/>
              <a:t>Newsletter : Sept 2017</a:t>
            </a:r>
            <a:endParaRPr lang="en-US" sz="1300" dirty="0"/>
          </a:p>
        </p:txBody>
      </p:sp>
      <p:sp>
        <p:nvSpPr>
          <p:cNvPr id="6" name="Rectangle 5"/>
          <p:cNvSpPr/>
          <p:nvPr/>
        </p:nvSpPr>
        <p:spPr>
          <a:xfrm>
            <a:off x="3892209" y="3962400"/>
            <a:ext cx="3874182" cy="1577355"/>
          </a:xfrm>
          <a:prstGeom prst="rect">
            <a:avLst/>
          </a:prstGeom>
        </p:spPr>
        <p:txBody>
          <a:bodyPr wrap="square">
            <a:spAutoFit/>
          </a:bodyPr>
          <a:lstStyle/>
          <a:p>
            <a:pPr algn="ctr"/>
            <a:r>
              <a:rPr lang="en-029" sz="900" b="1" dirty="0" smtClean="0">
                <a:solidFill>
                  <a:srgbClr val="006600"/>
                </a:solidFill>
                <a:effectLst>
                  <a:outerShdw blurRad="38100" dist="38100" dir="2700000" algn="tl">
                    <a:srgbClr val="000000">
                      <a:alpha val="43137"/>
                    </a:srgbClr>
                  </a:outerShdw>
                </a:effectLst>
                <a:cs typeface="Arial" pitchFamily="34" charset="0"/>
              </a:rPr>
              <a:t>*******</a:t>
            </a:r>
          </a:p>
          <a:p>
            <a:pPr algn="just"/>
            <a:r>
              <a:rPr lang="en-029" sz="1400" b="1" dirty="0" smtClean="0">
                <a:solidFill>
                  <a:srgbClr val="006600"/>
                </a:solidFill>
                <a:effectLst>
                  <a:outerShdw blurRad="38100" dist="38100" dir="2700000" algn="tl">
                    <a:srgbClr val="000000">
                      <a:alpha val="43137"/>
                    </a:srgbClr>
                  </a:outerShdw>
                </a:effectLst>
                <a:cs typeface="Arial" pitchFamily="34" charset="0"/>
              </a:rPr>
              <a:t>ABOUT </a:t>
            </a:r>
            <a:r>
              <a:rPr lang="en-029" sz="1400" b="1" dirty="0">
                <a:solidFill>
                  <a:srgbClr val="006600"/>
                </a:solidFill>
                <a:effectLst>
                  <a:outerShdw blurRad="38100" dist="38100" dir="2700000" algn="tl">
                    <a:srgbClr val="000000">
                      <a:alpha val="43137"/>
                    </a:srgbClr>
                  </a:outerShdw>
                </a:effectLst>
                <a:cs typeface="Arial" pitchFamily="34" charset="0"/>
              </a:rPr>
              <a:t>US: </a:t>
            </a:r>
            <a:r>
              <a:rPr lang="en-029" sz="1050" dirty="0" smtClean="0">
                <a:cs typeface="Arial" pitchFamily="34" charset="0"/>
              </a:rPr>
              <a:t>The </a:t>
            </a:r>
            <a:r>
              <a:rPr lang="en-029" sz="1050" dirty="0">
                <a:cs typeface="Arial" pitchFamily="34" charset="0"/>
              </a:rPr>
              <a:t>JCHS is a family advocacy NGO promoting Judeo-Christian principles as the most coherent framework for defining family, ordering society and </a:t>
            </a:r>
            <a:r>
              <a:rPr lang="en-029" sz="1050" dirty="0" smtClean="0">
                <a:cs typeface="Arial" pitchFamily="34" charset="0"/>
              </a:rPr>
              <a:t>promoting human flourishing.</a:t>
            </a:r>
            <a:endParaRPr lang="en-029" sz="1100" dirty="0">
              <a:cs typeface="Arial" pitchFamily="34" charset="0"/>
            </a:endParaRPr>
          </a:p>
          <a:p>
            <a:pPr algn="just"/>
            <a:endParaRPr lang="en-029" sz="1400" b="1" dirty="0" smtClean="0">
              <a:solidFill>
                <a:srgbClr val="006600"/>
              </a:solidFill>
              <a:effectLst>
                <a:outerShdw blurRad="38100" dist="38100" dir="2700000" algn="tl">
                  <a:srgbClr val="000000">
                    <a:alpha val="43137"/>
                  </a:srgbClr>
                </a:outerShdw>
              </a:effectLst>
              <a:cs typeface="Arial" pitchFamily="34" charset="0"/>
            </a:endParaRPr>
          </a:p>
          <a:p>
            <a:pPr algn="just"/>
            <a:r>
              <a:rPr lang="en-029" sz="1400" b="1" dirty="0" smtClean="0">
                <a:solidFill>
                  <a:srgbClr val="006600"/>
                </a:solidFill>
                <a:effectLst>
                  <a:outerShdw blurRad="38100" dist="38100" dir="2700000" algn="tl">
                    <a:srgbClr val="000000">
                      <a:alpha val="43137"/>
                    </a:srgbClr>
                  </a:outerShdw>
                </a:effectLst>
                <a:cs typeface="Arial" pitchFamily="34" charset="0"/>
              </a:rPr>
              <a:t>WHAT </a:t>
            </a:r>
            <a:r>
              <a:rPr lang="en-029" sz="1400" b="1" dirty="0">
                <a:solidFill>
                  <a:srgbClr val="006600"/>
                </a:solidFill>
                <a:effectLst>
                  <a:outerShdw blurRad="38100" dist="38100" dir="2700000" algn="tl">
                    <a:srgbClr val="000000">
                      <a:alpha val="43137"/>
                    </a:srgbClr>
                  </a:outerShdw>
                </a:effectLst>
                <a:cs typeface="Arial" pitchFamily="34" charset="0"/>
              </a:rPr>
              <a:t>WE DO</a:t>
            </a:r>
            <a:r>
              <a:rPr lang="en-029" sz="1400" b="1" dirty="0" smtClean="0">
                <a:solidFill>
                  <a:srgbClr val="006600"/>
                </a:solidFill>
                <a:effectLst>
                  <a:outerShdw blurRad="38100" dist="38100" dir="2700000" algn="tl">
                    <a:srgbClr val="000000">
                      <a:alpha val="43137"/>
                    </a:srgbClr>
                  </a:outerShdw>
                </a:effectLst>
                <a:cs typeface="Arial" pitchFamily="34" charset="0"/>
              </a:rPr>
              <a:t>: </a:t>
            </a:r>
            <a:r>
              <a:rPr lang="en-US" sz="1400" dirty="0" smtClean="0">
                <a:cs typeface="Arial" pitchFamily="34" charset="0"/>
              </a:rPr>
              <a:t>●</a:t>
            </a:r>
            <a:r>
              <a:rPr lang="en-US" sz="1050" dirty="0" smtClean="0">
                <a:cs typeface="Arial" pitchFamily="34" charset="0"/>
              </a:rPr>
              <a:t>Public </a:t>
            </a:r>
            <a:r>
              <a:rPr lang="en-US" sz="1050" dirty="0">
                <a:cs typeface="Arial" pitchFamily="34" charset="0"/>
              </a:rPr>
              <a:t>education ●Public rallies ● Media intervention  ●Lobbying Government and civil society stakeholders </a:t>
            </a:r>
            <a:r>
              <a:rPr lang="en-US" sz="1050" dirty="0" smtClean="0">
                <a:cs typeface="Arial" pitchFamily="34" charset="0"/>
              </a:rPr>
              <a:t> </a:t>
            </a:r>
            <a:r>
              <a:rPr lang="en-US" sz="1050" dirty="0">
                <a:cs typeface="Arial" pitchFamily="34" charset="0"/>
              </a:rPr>
              <a:t>●Legal and policy </a:t>
            </a:r>
            <a:r>
              <a:rPr lang="en-US" sz="1050" dirty="0" smtClean="0">
                <a:cs typeface="Arial" pitchFamily="34" charset="0"/>
              </a:rPr>
              <a:t>papers.</a:t>
            </a:r>
            <a:endParaRPr lang="en-029" sz="1400" b="1" dirty="0">
              <a:solidFill>
                <a:srgbClr val="006600"/>
              </a:solidFill>
              <a:effectLst>
                <a:outerShdw blurRad="38100" dist="38100" dir="2700000" algn="tl">
                  <a:srgbClr val="000000">
                    <a:alpha val="43137"/>
                  </a:srgbClr>
                </a:outerShdw>
              </a:effectLst>
            </a:endParaRPr>
          </a:p>
        </p:txBody>
      </p:sp>
      <p:pic>
        <p:nvPicPr>
          <p:cNvPr id="2050" name="Picture 2" descr="G:\JCHS\JCHS admin\JCHS social medi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0031" y="5470336"/>
            <a:ext cx="2338369" cy="10696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900676" y="6507456"/>
            <a:ext cx="2024216" cy="907941"/>
          </a:xfrm>
          <a:prstGeom prst="rect">
            <a:avLst/>
          </a:prstGeom>
          <a:noFill/>
        </p:spPr>
        <p:txBody>
          <a:bodyPr wrap="square" rtlCol="0">
            <a:spAutoFit/>
          </a:bodyPr>
          <a:lstStyle/>
          <a:p>
            <a:r>
              <a:rPr lang="en-US" sz="1050" b="1" dirty="0" smtClean="0">
                <a:solidFill>
                  <a:srgbClr val="006600"/>
                </a:solidFill>
                <a:effectLst>
                  <a:outerShdw blurRad="38100" dist="38100" dir="2700000" algn="tl">
                    <a:srgbClr val="000000">
                      <a:alpha val="43137"/>
                    </a:srgbClr>
                  </a:outerShdw>
                </a:effectLst>
              </a:rPr>
              <a:t>Please watch the JCHS </a:t>
            </a:r>
            <a:r>
              <a:rPr lang="en-US" sz="1050" b="1" dirty="0">
                <a:solidFill>
                  <a:srgbClr val="006600"/>
                </a:solidFill>
                <a:effectLst>
                  <a:outerShdw blurRad="38100" dist="38100" dir="2700000" algn="tl">
                    <a:srgbClr val="000000">
                      <a:alpha val="43137"/>
                    </a:srgbClr>
                  </a:outerShdw>
                </a:effectLst>
              </a:rPr>
              <a:t>documentary</a:t>
            </a:r>
            <a:r>
              <a:rPr lang="en-US" sz="1050" dirty="0"/>
              <a:t>: </a:t>
            </a:r>
            <a:endParaRPr lang="en-US" sz="1050" dirty="0" smtClean="0"/>
          </a:p>
          <a:p>
            <a:r>
              <a:rPr lang="en-US" sz="1050" i="1" dirty="0" smtClean="0"/>
              <a:t>Sex </a:t>
            </a:r>
            <a:r>
              <a:rPr lang="en-US" sz="1050" i="1" dirty="0"/>
              <a:t>Lies &amp; Rights: a seduction of law, medicine and politics. </a:t>
            </a:r>
            <a:r>
              <a:rPr lang="en-US" sz="1000" b="1" dirty="0" smtClean="0">
                <a:hlinkClick r:id="rId5"/>
              </a:rPr>
              <a:t>www.youtube/jchsadvocate</a:t>
            </a:r>
            <a:endParaRPr lang="en-US" sz="1050" dirty="0"/>
          </a:p>
        </p:txBody>
      </p:sp>
      <p:sp>
        <p:nvSpPr>
          <p:cNvPr id="8" name="TextBox 7"/>
          <p:cNvSpPr txBox="1"/>
          <p:nvPr/>
        </p:nvSpPr>
        <p:spPr>
          <a:xfrm flipH="1">
            <a:off x="5845448" y="6539976"/>
            <a:ext cx="1921934" cy="577081"/>
          </a:xfrm>
          <a:prstGeom prst="rect">
            <a:avLst/>
          </a:prstGeom>
          <a:noFill/>
        </p:spPr>
        <p:txBody>
          <a:bodyPr wrap="square" rtlCol="0">
            <a:spAutoFit/>
          </a:bodyPr>
          <a:lstStyle/>
          <a:p>
            <a:r>
              <a:rPr lang="en-US" sz="1050" b="1" dirty="0" smtClean="0">
                <a:solidFill>
                  <a:srgbClr val="006600"/>
                </a:solidFill>
                <a:effectLst>
                  <a:outerShdw blurRad="38100" dist="38100" dir="2700000" algn="tl">
                    <a:srgbClr val="000000">
                      <a:alpha val="43137"/>
                    </a:srgbClr>
                  </a:outerShdw>
                </a:effectLst>
              </a:rPr>
              <a:t>See previous </a:t>
            </a:r>
            <a:r>
              <a:rPr lang="en-US" sz="1050" b="1" dirty="0">
                <a:solidFill>
                  <a:srgbClr val="006600"/>
                </a:solidFill>
                <a:effectLst>
                  <a:outerShdw blurRad="38100" dist="38100" dir="2700000" algn="tl">
                    <a:srgbClr val="000000">
                      <a:alpha val="43137"/>
                    </a:srgbClr>
                  </a:outerShdw>
                </a:effectLst>
              </a:rPr>
              <a:t>JCHS newsletters: </a:t>
            </a:r>
            <a:r>
              <a:rPr lang="en-US" sz="1050" b="1" dirty="0" smtClean="0">
                <a:hlinkClick r:id="rId6"/>
              </a:rPr>
              <a:t>www.jchs.org.jm/newsletters.html</a:t>
            </a:r>
            <a:endParaRPr lang="en-US" dirty="0"/>
          </a:p>
        </p:txBody>
      </p:sp>
      <p:sp>
        <p:nvSpPr>
          <p:cNvPr id="9" name="TextBox 8"/>
          <p:cNvSpPr txBox="1"/>
          <p:nvPr/>
        </p:nvSpPr>
        <p:spPr>
          <a:xfrm>
            <a:off x="3932699" y="7387188"/>
            <a:ext cx="1937091" cy="1546577"/>
          </a:xfrm>
          <a:prstGeom prst="rect">
            <a:avLst/>
          </a:prstGeom>
          <a:noFill/>
        </p:spPr>
        <p:txBody>
          <a:bodyPr wrap="square" rtlCol="0">
            <a:spAutoFit/>
          </a:bodyPr>
          <a:lstStyle/>
          <a:p>
            <a:pPr algn="ctr"/>
            <a:r>
              <a:rPr lang="en-US" sz="1050" b="1" u="sng" dirty="0">
                <a:solidFill>
                  <a:srgbClr val="006600"/>
                </a:solidFill>
                <a:effectLst>
                  <a:outerShdw blurRad="38100" dist="38100" dir="2700000" algn="tl">
                    <a:srgbClr val="000000">
                      <a:alpha val="43137"/>
                    </a:srgbClr>
                  </a:outerShdw>
                </a:effectLst>
              </a:rPr>
              <a:t>PRAYER POINTS: </a:t>
            </a:r>
            <a:endParaRPr lang="en-US" sz="1050" b="1" u="sng" dirty="0" smtClean="0">
              <a:solidFill>
                <a:srgbClr val="006600"/>
              </a:solidFill>
              <a:effectLst>
                <a:outerShdw blurRad="38100" dist="38100" dir="2700000" algn="tl">
                  <a:srgbClr val="000000">
                    <a:alpha val="43137"/>
                  </a:srgbClr>
                </a:outerShdw>
              </a:effectLst>
            </a:endParaRPr>
          </a:p>
          <a:p>
            <a:pPr algn="just"/>
            <a:r>
              <a:rPr lang="en-US" sz="1050" b="1" dirty="0" smtClean="0"/>
              <a:t>Wisdom</a:t>
            </a:r>
            <a:r>
              <a:rPr lang="en-US" sz="1050" dirty="0" smtClean="0"/>
              <a:t> and humility for national leaders</a:t>
            </a:r>
          </a:p>
          <a:p>
            <a:pPr algn="just"/>
            <a:r>
              <a:rPr lang="en-US" sz="1050" b="1" dirty="0" smtClean="0"/>
              <a:t>Establishment of Joint Select Committee </a:t>
            </a:r>
            <a:r>
              <a:rPr lang="en-US" sz="1050" dirty="0" smtClean="0"/>
              <a:t>to review National ID Bill</a:t>
            </a:r>
          </a:p>
          <a:p>
            <a:pPr algn="just"/>
            <a:r>
              <a:rPr lang="en-US" sz="1050" b="1" dirty="0" smtClean="0"/>
              <a:t>Stable family life </a:t>
            </a:r>
            <a:r>
              <a:rPr lang="en-US" sz="1050" dirty="0" smtClean="0"/>
              <a:t>so </a:t>
            </a:r>
            <a:r>
              <a:rPr lang="en-US" sz="1050" dirty="0"/>
              <a:t>that all </a:t>
            </a:r>
            <a:r>
              <a:rPr lang="en-US" sz="1050" dirty="0" smtClean="0"/>
              <a:t>Jamaica’s parents will raise their </a:t>
            </a:r>
            <a:r>
              <a:rPr lang="en-US" sz="1050" dirty="0"/>
              <a:t>children </a:t>
            </a:r>
            <a:r>
              <a:rPr lang="en-US" sz="1050" dirty="0" smtClean="0"/>
              <a:t>well.</a:t>
            </a:r>
          </a:p>
        </p:txBody>
      </p:sp>
      <p:sp>
        <p:nvSpPr>
          <p:cNvPr id="13" name="TextBox 12"/>
          <p:cNvSpPr txBox="1"/>
          <p:nvPr/>
        </p:nvSpPr>
        <p:spPr>
          <a:xfrm flipH="1">
            <a:off x="5916973" y="7317688"/>
            <a:ext cx="1714500" cy="1238801"/>
          </a:xfrm>
          <a:prstGeom prst="rect">
            <a:avLst/>
          </a:prstGeom>
          <a:noFill/>
        </p:spPr>
        <p:txBody>
          <a:bodyPr wrap="square" rtlCol="0">
            <a:spAutoFit/>
          </a:bodyPr>
          <a:lstStyle/>
          <a:p>
            <a:pPr algn="ctr"/>
            <a:r>
              <a:rPr lang="en-029" sz="1100" b="1" dirty="0">
                <a:solidFill>
                  <a:srgbClr val="006600"/>
                </a:solidFill>
                <a:effectLst>
                  <a:outerShdw blurRad="38100" dist="38100" dir="2700000" algn="tl">
                    <a:srgbClr val="000000">
                      <a:alpha val="43137"/>
                    </a:srgbClr>
                  </a:outerShdw>
                </a:effectLst>
              </a:rPr>
              <a:t>With Thanks !   </a:t>
            </a:r>
          </a:p>
          <a:p>
            <a:pPr algn="ctr"/>
            <a:r>
              <a:rPr lang="en-029" sz="1100" b="1" dirty="0">
                <a:solidFill>
                  <a:srgbClr val="006600"/>
                </a:solidFill>
                <a:effectLst>
                  <a:outerShdw blurRad="38100" dist="38100" dir="2700000" algn="tl">
                    <a:srgbClr val="000000">
                      <a:alpha val="43137"/>
                    </a:srgbClr>
                  </a:outerShdw>
                </a:effectLst>
              </a:rPr>
              <a:t>Your Financial </a:t>
            </a:r>
            <a:r>
              <a:rPr lang="en-029" sz="1100" b="1" dirty="0" smtClean="0">
                <a:solidFill>
                  <a:srgbClr val="006600"/>
                </a:solidFill>
                <a:effectLst>
                  <a:outerShdw blurRad="38100" dist="38100" dir="2700000" algn="tl">
                    <a:srgbClr val="000000">
                      <a:alpha val="43137"/>
                    </a:srgbClr>
                  </a:outerShdw>
                </a:effectLst>
              </a:rPr>
              <a:t>support</a:t>
            </a:r>
          </a:p>
          <a:p>
            <a:pPr algn="ctr">
              <a:tabLst>
                <a:tab pos="228600" algn="l"/>
              </a:tabLst>
            </a:pPr>
            <a:r>
              <a:rPr lang="en-029" sz="1050" dirty="0" err="1" smtClean="0"/>
              <a:t>Scotiabank</a:t>
            </a:r>
            <a:r>
              <a:rPr lang="en-029" sz="1050" dirty="0"/>
              <a:t>, 82-84 Half Way Tree Road, Kingston 10 </a:t>
            </a:r>
          </a:p>
          <a:p>
            <a:pPr algn="ctr">
              <a:tabLst>
                <a:tab pos="228600" algn="l"/>
              </a:tabLst>
            </a:pPr>
            <a:r>
              <a:rPr lang="en-029" sz="1050" dirty="0"/>
              <a:t>Savings Account # 936 361 Transit # 60145 </a:t>
            </a:r>
          </a:p>
          <a:p>
            <a:pPr algn="ctr">
              <a:tabLst>
                <a:tab pos="228600" algn="l"/>
              </a:tabLst>
            </a:pPr>
            <a:r>
              <a:rPr lang="en-029" sz="1050" dirty="0"/>
              <a:t>Swift Code NOSCJMKN</a:t>
            </a:r>
          </a:p>
        </p:txBody>
      </p:sp>
      <p:sp>
        <p:nvSpPr>
          <p:cNvPr id="11" name="TextBox 10"/>
          <p:cNvSpPr txBox="1"/>
          <p:nvPr/>
        </p:nvSpPr>
        <p:spPr>
          <a:xfrm>
            <a:off x="6378848" y="5470336"/>
            <a:ext cx="1339303" cy="1015663"/>
          </a:xfrm>
          <a:prstGeom prst="rect">
            <a:avLst/>
          </a:prstGeom>
          <a:noFill/>
        </p:spPr>
        <p:txBody>
          <a:bodyPr wrap="square" rtlCol="0">
            <a:spAutoFit/>
          </a:bodyPr>
          <a:lstStyle/>
          <a:p>
            <a:r>
              <a:rPr lang="en-US" sz="1200" b="1" dirty="0"/>
              <a:t>Like us on </a:t>
            </a:r>
            <a:r>
              <a:rPr lang="en-US" sz="1200" b="1" dirty="0" smtClean="0"/>
              <a:t>Facebook.  </a:t>
            </a:r>
            <a:r>
              <a:rPr lang="en-US" sz="1200" b="1" dirty="0"/>
              <a:t>Follow us on Twitter and Subscribe to our YouTube </a:t>
            </a:r>
            <a:r>
              <a:rPr lang="en-US" sz="1200" b="1" dirty="0" smtClean="0"/>
              <a:t>channel</a:t>
            </a:r>
            <a:r>
              <a:rPr lang="en-US" sz="1100" b="1" dirty="0" smtClean="0"/>
              <a:t>!</a:t>
            </a:r>
            <a:endParaRPr lang="en-US" sz="1100" b="1" dirty="0"/>
          </a:p>
        </p:txBody>
      </p:sp>
      <p:pic>
        <p:nvPicPr>
          <p:cNvPr id="17" name="Picture 2" descr="C:\Users\Home\Dropbox\JCHS\Logo4 final (1).png"/>
          <p:cNvPicPr>
            <a:picLocks noChangeAspect="1" noChangeArrowheads="1"/>
          </p:cNvPicPr>
          <p:nvPr/>
        </p:nvPicPr>
        <p:blipFill>
          <a:blip r:embed="rId7" cstate="print"/>
          <a:srcRect/>
          <a:stretch>
            <a:fillRect/>
          </a:stretch>
        </p:blipFill>
        <p:spPr bwMode="auto">
          <a:xfrm>
            <a:off x="6553200" y="228600"/>
            <a:ext cx="990600" cy="838200"/>
          </a:xfrm>
          <a:prstGeom prst="rect">
            <a:avLst/>
          </a:prstGeom>
          <a:noFill/>
        </p:spPr>
      </p:pic>
      <p:sp>
        <p:nvSpPr>
          <p:cNvPr id="15" name="Rectangle 14"/>
          <p:cNvSpPr/>
          <p:nvPr/>
        </p:nvSpPr>
        <p:spPr>
          <a:xfrm>
            <a:off x="4073353" y="8763000"/>
            <a:ext cx="3592873" cy="1384995"/>
          </a:xfrm>
          <a:prstGeom prst="rect">
            <a:avLst/>
          </a:prstGeom>
        </p:spPr>
        <p:txBody>
          <a:bodyPr wrap="square">
            <a:spAutoFit/>
          </a:bodyPr>
          <a:lstStyle/>
          <a:p>
            <a:pPr algn="r">
              <a:tabLst>
                <a:tab pos="228600" algn="l"/>
              </a:tabLst>
            </a:pPr>
            <a:r>
              <a:rPr lang="en-029" sz="1050" b="1" i="1" dirty="0">
                <a:solidFill>
                  <a:srgbClr val="006600"/>
                </a:solidFill>
              </a:rPr>
              <a:t>“</a:t>
            </a:r>
            <a:r>
              <a:rPr lang="en-029" sz="1000" b="1" i="1" dirty="0">
                <a:solidFill>
                  <a:srgbClr val="006600"/>
                </a:solidFill>
              </a:rPr>
              <a:t>For the weapons of our warfare are not carnal, </a:t>
            </a:r>
          </a:p>
          <a:p>
            <a:pPr algn="r">
              <a:tabLst>
                <a:tab pos="228600" algn="l"/>
              </a:tabLst>
            </a:pPr>
            <a:r>
              <a:rPr lang="en-029" sz="1000" b="1" i="1" dirty="0">
                <a:solidFill>
                  <a:srgbClr val="006600"/>
                </a:solidFill>
              </a:rPr>
              <a:t>but mighty through God </a:t>
            </a:r>
            <a:r>
              <a:rPr lang="en-029" sz="1000" b="1" i="1" dirty="0" smtClean="0">
                <a:solidFill>
                  <a:srgbClr val="006600"/>
                </a:solidFill>
              </a:rPr>
              <a:t> </a:t>
            </a:r>
          </a:p>
          <a:p>
            <a:pPr algn="r">
              <a:tabLst>
                <a:tab pos="228600" algn="l"/>
              </a:tabLst>
            </a:pPr>
            <a:r>
              <a:rPr lang="en-029" sz="1000" b="1" i="1" dirty="0" smtClean="0">
                <a:solidFill>
                  <a:srgbClr val="006600"/>
                </a:solidFill>
              </a:rPr>
              <a:t>to </a:t>
            </a:r>
            <a:r>
              <a:rPr lang="en-029" sz="1000" b="1" i="1" dirty="0">
                <a:solidFill>
                  <a:srgbClr val="006600"/>
                </a:solidFill>
              </a:rPr>
              <a:t>the pulling down of strong holds; </a:t>
            </a:r>
          </a:p>
          <a:p>
            <a:pPr algn="r">
              <a:tabLst>
                <a:tab pos="228600" algn="l"/>
              </a:tabLst>
            </a:pPr>
            <a:r>
              <a:rPr lang="en-029" sz="1000" b="1" i="1" dirty="0">
                <a:solidFill>
                  <a:srgbClr val="006600"/>
                </a:solidFill>
              </a:rPr>
              <a:t>Casting down imaginations, </a:t>
            </a:r>
            <a:r>
              <a:rPr lang="en-029" sz="1000" b="1" i="1" dirty="0" smtClean="0">
                <a:solidFill>
                  <a:srgbClr val="006600"/>
                </a:solidFill>
              </a:rPr>
              <a:t>and </a:t>
            </a:r>
            <a:r>
              <a:rPr lang="en-029" sz="1000" b="1" i="1" dirty="0">
                <a:solidFill>
                  <a:srgbClr val="006600"/>
                </a:solidFill>
              </a:rPr>
              <a:t>every high thing that </a:t>
            </a:r>
            <a:r>
              <a:rPr lang="en-029" sz="1000" b="1" i="1" dirty="0" err="1">
                <a:solidFill>
                  <a:srgbClr val="006600"/>
                </a:solidFill>
              </a:rPr>
              <a:t>exalteth</a:t>
            </a:r>
            <a:r>
              <a:rPr lang="en-029" sz="1000" b="1" i="1" dirty="0">
                <a:solidFill>
                  <a:srgbClr val="006600"/>
                </a:solidFill>
              </a:rPr>
              <a:t> itself </a:t>
            </a:r>
            <a:r>
              <a:rPr lang="en-029" sz="1000" b="1" i="1" dirty="0" smtClean="0">
                <a:solidFill>
                  <a:srgbClr val="006600"/>
                </a:solidFill>
              </a:rPr>
              <a:t> against </a:t>
            </a:r>
            <a:r>
              <a:rPr lang="en-029" sz="1000" b="1" i="1" dirty="0">
                <a:solidFill>
                  <a:srgbClr val="006600"/>
                </a:solidFill>
              </a:rPr>
              <a:t>the knowledge of God, </a:t>
            </a:r>
          </a:p>
          <a:p>
            <a:pPr algn="r">
              <a:tabLst>
                <a:tab pos="228600" algn="l"/>
              </a:tabLst>
            </a:pPr>
            <a:r>
              <a:rPr lang="en-029" sz="1000" b="1" i="1" dirty="0">
                <a:solidFill>
                  <a:srgbClr val="006600"/>
                </a:solidFill>
              </a:rPr>
              <a:t>and bringing into captivity every thought </a:t>
            </a:r>
            <a:r>
              <a:rPr lang="en-029" sz="1000" b="1" i="1" dirty="0" smtClean="0">
                <a:solidFill>
                  <a:srgbClr val="006600"/>
                </a:solidFill>
              </a:rPr>
              <a:t>to</a:t>
            </a:r>
          </a:p>
          <a:p>
            <a:pPr algn="r">
              <a:tabLst>
                <a:tab pos="228600" algn="l"/>
              </a:tabLst>
            </a:pPr>
            <a:r>
              <a:rPr lang="en-029" sz="1000" b="1" i="1" dirty="0" smtClean="0">
                <a:solidFill>
                  <a:srgbClr val="006600"/>
                </a:solidFill>
              </a:rPr>
              <a:t> </a:t>
            </a:r>
            <a:r>
              <a:rPr lang="en-029" sz="1000" b="1" i="1" dirty="0">
                <a:solidFill>
                  <a:srgbClr val="006600"/>
                </a:solidFill>
              </a:rPr>
              <a:t>the obedience of Christ.” </a:t>
            </a:r>
            <a:r>
              <a:rPr lang="en-029" sz="1000" b="1" i="1" dirty="0" smtClean="0">
                <a:solidFill>
                  <a:srgbClr val="006600"/>
                </a:solidFill>
              </a:rPr>
              <a:t> </a:t>
            </a:r>
            <a:endParaRPr lang="en-029" sz="1000" i="1" dirty="0">
              <a:solidFill>
                <a:srgbClr val="006600"/>
              </a:solidFill>
            </a:endParaRPr>
          </a:p>
          <a:p>
            <a:pPr algn="ctr">
              <a:tabLst>
                <a:tab pos="228600" algn="l"/>
              </a:tabLst>
            </a:pPr>
            <a:r>
              <a:rPr lang="en-029" sz="1050" b="1" dirty="0">
                <a:solidFill>
                  <a:srgbClr val="006600"/>
                </a:solidFill>
                <a:effectLst>
                  <a:outerShdw blurRad="38100" dist="38100" dir="2700000" algn="tl">
                    <a:srgbClr val="000000">
                      <a:alpha val="43137"/>
                    </a:srgbClr>
                  </a:outerShdw>
                </a:effectLst>
              </a:rPr>
              <a:t>2 Cor. 10:4-5 KJV</a:t>
            </a: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67" y="1063603"/>
            <a:ext cx="38290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Box 19"/>
          <p:cNvSpPr txBox="1"/>
          <p:nvPr/>
        </p:nvSpPr>
        <p:spPr>
          <a:xfrm>
            <a:off x="16934" y="1574661"/>
            <a:ext cx="3875275" cy="8656216"/>
          </a:xfrm>
          <a:prstGeom prst="rect">
            <a:avLst/>
          </a:prstGeom>
          <a:noFill/>
        </p:spPr>
        <p:txBody>
          <a:bodyPr wrap="square" rtlCol="0">
            <a:spAutoFit/>
          </a:bodyPr>
          <a:lstStyle/>
          <a:p>
            <a:pPr algn="just"/>
            <a:r>
              <a:rPr lang="en-JM" sz="1050" dirty="0" smtClean="0"/>
              <a:t>When one thinks of the history of the Middle East</a:t>
            </a:r>
          </a:p>
          <a:p>
            <a:pPr algn="just"/>
            <a:r>
              <a:rPr lang="en-JM" sz="1050" dirty="0" smtClean="0"/>
              <a:t>perhaps, the exotic ‘Arabian Nights’ bedtime stories </a:t>
            </a:r>
          </a:p>
          <a:p>
            <a:pPr algn="just"/>
            <a:r>
              <a:rPr lang="en-JM" sz="1050" dirty="0" smtClean="0"/>
              <a:t>come to mind. However, the Islam </a:t>
            </a:r>
            <a:r>
              <a:rPr lang="en-JM" sz="1050" dirty="0"/>
              <a:t>that </a:t>
            </a:r>
            <a:r>
              <a:rPr lang="en-JM" sz="1050" dirty="0" smtClean="0"/>
              <a:t>is the subject</a:t>
            </a:r>
          </a:p>
          <a:p>
            <a:pPr algn="just"/>
            <a:r>
              <a:rPr lang="en-JM" sz="1050" dirty="0" smtClean="0"/>
              <a:t>of lovely </a:t>
            </a:r>
            <a:r>
              <a:rPr lang="en-JM" sz="1050" dirty="0"/>
              <a:t>and happy </a:t>
            </a:r>
            <a:r>
              <a:rPr lang="en-JM" sz="1050" dirty="0" smtClean="0"/>
              <a:t>fables is far from the truth.</a:t>
            </a:r>
          </a:p>
          <a:p>
            <a:pPr algn="just"/>
            <a:r>
              <a:rPr lang="en-JM" sz="1050" dirty="0" smtClean="0"/>
              <a:t>All </a:t>
            </a:r>
            <a:r>
              <a:rPr lang="en-JM" sz="1050" dirty="0"/>
              <a:t>Christians should </a:t>
            </a:r>
            <a:r>
              <a:rPr lang="en-JM" sz="1050" dirty="0" smtClean="0"/>
              <a:t>have an objective understanding of Islam</a:t>
            </a:r>
            <a:r>
              <a:rPr lang="en-JM" sz="1050" dirty="0"/>
              <a:t>. </a:t>
            </a:r>
            <a:endParaRPr lang="en-JM" sz="1050" dirty="0" smtClean="0"/>
          </a:p>
          <a:p>
            <a:pPr algn="just"/>
            <a:endParaRPr lang="en-JM" sz="1050" dirty="0"/>
          </a:p>
          <a:p>
            <a:pPr algn="just"/>
            <a:r>
              <a:rPr lang="en-JM" sz="1050" dirty="0" smtClean="0"/>
              <a:t>Did you </a:t>
            </a:r>
            <a:r>
              <a:rPr lang="en-JM" sz="1050" dirty="0"/>
              <a:t>know that </a:t>
            </a:r>
            <a:r>
              <a:rPr lang="en-JM" sz="1050" dirty="0" smtClean="0"/>
              <a:t>the word Islam </a:t>
            </a:r>
            <a:r>
              <a:rPr lang="en-JM" sz="1050" dirty="0"/>
              <a:t>is derived from the Arabic root “</a:t>
            </a:r>
            <a:r>
              <a:rPr lang="en-JM" sz="1050" dirty="0" err="1"/>
              <a:t>Salema</a:t>
            </a:r>
            <a:r>
              <a:rPr lang="en-JM" sz="1050" dirty="0" smtClean="0"/>
              <a:t>” meaning peace</a:t>
            </a:r>
            <a:r>
              <a:rPr lang="en-JM" sz="1050" dirty="0"/>
              <a:t>, purity, submission and </a:t>
            </a:r>
            <a:r>
              <a:rPr lang="en-JM" sz="1050" dirty="0" smtClean="0"/>
              <a:t>obedience”? </a:t>
            </a:r>
            <a:r>
              <a:rPr lang="en-JM" sz="1050" dirty="0"/>
              <a:t>In the religious sense, Islam means submission to the will of God and obedience to His law. (</a:t>
            </a:r>
            <a:r>
              <a:rPr lang="en-JM" sz="1050" i="1" dirty="0"/>
              <a:t>www.barghouti.com 2017</a:t>
            </a:r>
            <a:r>
              <a:rPr lang="en-JM" sz="1050" i="1" dirty="0" smtClean="0"/>
              <a:t>).</a:t>
            </a:r>
          </a:p>
          <a:p>
            <a:pPr algn="just"/>
            <a:endParaRPr lang="en-JM" sz="1050" dirty="0" smtClean="0"/>
          </a:p>
          <a:p>
            <a:pPr algn="just"/>
            <a:r>
              <a:rPr lang="en-JM" sz="1050" dirty="0" smtClean="0"/>
              <a:t>According </a:t>
            </a:r>
            <a:r>
              <a:rPr lang="en-JM" sz="1050" dirty="0"/>
              <a:t>to the United Nations (UN), there are 50 nations out of 195 that are Muslim nations (2010) and between 1.6 billion to 1.8 billion Muslims on the Earth</a:t>
            </a:r>
            <a:r>
              <a:rPr lang="en-JM" sz="1050" dirty="0" smtClean="0"/>
              <a:t>. </a:t>
            </a:r>
            <a:r>
              <a:rPr lang="en-US" sz="1050" dirty="0" smtClean="0"/>
              <a:t>At </a:t>
            </a:r>
            <a:r>
              <a:rPr lang="en-US" sz="1050" dirty="0"/>
              <a:t>the same time, Christianity remains stagnant at 1.2 billion and we must thank God for our zealous brothers and sisters from Africa and Latin America who continue to spread and practice the Word of God. </a:t>
            </a:r>
            <a:endParaRPr lang="en-US" sz="1050" dirty="0" smtClean="0"/>
          </a:p>
          <a:p>
            <a:pPr algn="just"/>
            <a:endParaRPr lang="en-US" sz="1050" dirty="0" smtClean="0"/>
          </a:p>
          <a:p>
            <a:pPr algn="just"/>
            <a:r>
              <a:rPr lang="en-US" sz="1050" dirty="0"/>
              <a:t>Here in Jamaica we have 2 communities of Muslims, one more orthodox than the other. One of them is the denomination Sunni which emphasizes God’s power in the material world, including the public and political realm. The other denomination is the Shiites and they value martyrdom and sacrifice. (</a:t>
            </a:r>
            <a:r>
              <a:rPr lang="en-US" sz="1050" i="1" dirty="0"/>
              <a:t>The New York </a:t>
            </a:r>
            <a:r>
              <a:rPr lang="en-US" sz="1050" i="1" dirty="0" smtClean="0"/>
              <a:t>Times, 2016</a:t>
            </a:r>
            <a:r>
              <a:rPr lang="en-US" sz="1050" i="1" dirty="0"/>
              <a:t>). </a:t>
            </a:r>
            <a:r>
              <a:rPr lang="en-US" sz="1050" dirty="0"/>
              <a:t>They are across the country living in closed communities, are always ready to debate with anyone and are </a:t>
            </a:r>
            <a:r>
              <a:rPr lang="en-US" sz="1050" dirty="0" err="1"/>
              <a:t>proselytising</a:t>
            </a:r>
            <a:r>
              <a:rPr lang="en-US" sz="1050" dirty="0"/>
              <a:t> persons. You must know that a good Muslim memorizes his Koran (The Word) and studies his Hadiths (tradition) seriously. </a:t>
            </a:r>
          </a:p>
          <a:p>
            <a:pPr algn="just"/>
            <a:endParaRPr lang="en-US" sz="1050" dirty="0"/>
          </a:p>
          <a:p>
            <a:pPr algn="just"/>
            <a:r>
              <a:rPr lang="en-US" sz="1050" dirty="0"/>
              <a:t>The young Muslim goes to the Koran school to perfect his knowledge of the word and tradition and to be ready if he is willing to be an </a:t>
            </a:r>
            <a:r>
              <a:rPr lang="en-US" sz="1050" dirty="0" err="1"/>
              <a:t>Iman</a:t>
            </a:r>
            <a:r>
              <a:rPr lang="en-US" sz="1050" dirty="0"/>
              <a:t>. The </a:t>
            </a:r>
            <a:r>
              <a:rPr lang="en-US" sz="1050" dirty="0" err="1"/>
              <a:t>Iman</a:t>
            </a:r>
            <a:r>
              <a:rPr lang="en-US" sz="1050" dirty="0"/>
              <a:t> is the leader of the congregation and has the responsibility of the souls of his people and it is why he teaches a lot, explains and debates the Koran. One of his principal activities is a long predication where he teaches and exhorts to all Muslims to follow strictly the word of Allah. </a:t>
            </a:r>
          </a:p>
          <a:p>
            <a:pPr algn="just"/>
            <a:endParaRPr lang="en-US" sz="1050" dirty="0"/>
          </a:p>
          <a:p>
            <a:pPr algn="just"/>
            <a:r>
              <a:rPr lang="en-US" sz="1050" dirty="0" smtClean="0"/>
              <a:t>According </a:t>
            </a:r>
            <a:r>
              <a:rPr lang="en-US" sz="1050" dirty="0"/>
              <a:t>to the Islamic </a:t>
            </a:r>
            <a:r>
              <a:rPr lang="en-US" sz="1050" dirty="0" smtClean="0"/>
              <a:t>faith, Mohammed </a:t>
            </a:r>
            <a:r>
              <a:rPr lang="en-US" sz="1050" dirty="0"/>
              <a:t>is the prophet who received the word from </a:t>
            </a:r>
            <a:r>
              <a:rPr lang="en-US" sz="1050" dirty="0" smtClean="0"/>
              <a:t>God. In </a:t>
            </a:r>
            <a:r>
              <a:rPr lang="en-US" sz="1050" dirty="0"/>
              <a:t>622 A.D. an important event known as the Hegira or </a:t>
            </a:r>
            <a:r>
              <a:rPr lang="en-US" sz="1050" dirty="0" err="1"/>
              <a:t>Hijrath</a:t>
            </a:r>
            <a:r>
              <a:rPr lang="en-US" sz="1050" dirty="0"/>
              <a:t> is the migration or journey of the Islamic prophet Muhammad and his followers from Mecca to </a:t>
            </a:r>
            <a:r>
              <a:rPr lang="en-US" sz="1050" dirty="0" err="1"/>
              <a:t>Yathrib</a:t>
            </a:r>
            <a:r>
              <a:rPr lang="en-US" sz="1050" dirty="0"/>
              <a:t>, later renamed by him to Medina, in the year 622. In June 622, after being warned of a plot to assassinate him, Muhammad secretly left his home in Mecca to emigrate to </a:t>
            </a:r>
            <a:r>
              <a:rPr lang="en-US" sz="1050" dirty="0" err="1"/>
              <a:t>Yathrib</a:t>
            </a:r>
            <a:r>
              <a:rPr lang="en-US" sz="1050" dirty="0"/>
              <a:t>, 320 km (200 miles) north of Mecca, along with his companion Abu </a:t>
            </a:r>
            <a:r>
              <a:rPr lang="en-US" sz="1050" dirty="0" err="1"/>
              <a:t>Bakr</a:t>
            </a:r>
            <a:r>
              <a:rPr lang="en-US" sz="1050" dirty="0"/>
              <a:t>. </a:t>
            </a:r>
            <a:r>
              <a:rPr lang="en-US" sz="1050" dirty="0" err="1"/>
              <a:t>Yathrib</a:t>
            </a:r>
            <a:r>
              <a:rPr lang="en-US" sz="1050" dirty="0"/>
              <a:t> was soon renamed </a:t>
            </a:r>
            <a:r>
              <a:rPr lang="en-US" sz="1050" dirty="0" err="1"/>
              <a:t>Madīnat</a:t>
            </a:r>
            <a:r>
              <a:rPr lang="en-US" sz="1050" dirty="0"/>
              <a:t> an-</a:t>
            </a:r>
            <a:r>
              <a:rPr lang="en-US" sz="1050" dirty="0" err="1"/>
              <a:t>Nabī</a:t>
            </a:r>
            <a:r>
              <a:rPr lang="en-US" sz="1050" dirty="0"/>
              <a:t> (literally "City of the Prophet"), but an-</a:t>
            </a:r>
            <a:r>
              <a:rPr lang="en-US" sz="1050" dirty="0" err="1"/>
              <a:t>Nabī</a:t>
            </a:r>
            <a:r>
              <a:rPr lang="en-US" sz="1050" dirty="0"/>
              <a:t> was soon dropped, so its name is "Medina", meaning "the city". The </a:t>
            </a:r>
            <a:r>
              <a:rPr lang="en-US" sz="1050" dirty="0" err="1"/>
              <a:t>Hijrah</a:t>
            </a:r>
            <a:r>
              <a:rPr lang="en-US" sz="1050" dirty="0"/>
              <a:t> is also often identified with the start of the Islamic calendar, which was set to Julian 16 July 622. </a:t>
            </a:r>
            <a:r>
              <a:rPr lang="en-US" sz="1050" i="1" dirty="0"/>
              <a:t>(</a:t>
            </a:r>
            <a:r>
              <a:rPr lang="en-US" sz="1050" i="1" dirty="0" smtClean="0"/>
              <a:t>Wikipedia, </a:t>
            </a:r>
            <a:r>
              <a:rPr lang="en-US" sz="1050" i="1" dirty="0"/>
              <a:t>2017</a:t>
            </a:r>
            <a:r>
              <a:rPr lang="en-US" sz="1050" i="1" dirty="0" smtClean="0"/>
              <a:t>)</a:t>
            </a:r>
          </a:p>
          <a:p>
            <a:pPr algn="just"/>
            <a:endParaRPr lang="en-US" sz="1050" dirty="0"/>
          </a:p>
          <a:p>
            <a:pPr algn="just"/>
            <a:r>
              <a:rPr lang="en-US" sz="1050" dirty="0" smtClean="0"/>
              <a:t>In </a:t>
            </a:r>
            <a:r>
              <a:rPr lang="en-US" sz="1050" dirty="0"/>
              <a:t>the next </a:t>
            </a:r>
            <a:r>
              <a:rPr lang="en-US" sz="1050" dirty="0" smtClean="0"/>
              <a:t>installment</a:t>
            </a:r>
            <a:r>
              <a:rPr lang="en-US" sz="1050" dirty="0"/>
              <a:t>,  I will share with you </a:t>
            </a:r>
            <a:r>
              <a:rPr lang="en-US" sz="1050" dirty="0" smtClean="0"/>
              <a:t>the </a:t>
            </a:r>
            <a:r>
              <a:rPr lang="en-US" sz="1050" dirty="0"/>
              <a:t>5 pillars of the Muslim faith and their </a:t>
            </a:r>
            <a:r>
              <a:rPr lang="en-US" sz="1050" dirty="0" smtClean="0"/>
              <a:t>potential </a:t>
            </a:r>
            <a:r>
              <a:rPr lang="en-US" sz="1050" dirty="0"/>
              <a:t>implications in our daily lives. </a:t>
            </a:r>
            <a:r>
              <a:rPr lang="en-US" sz="1050" dirty="0" smtClean="0"/>
              <a:t> </a:t>
            </a:r>
            <a:r>
              <a:rPr lang="en-US" sz="1050" b="1" dirty="0" smtClean="0"/>
              <a:t>YB</a:t>
            </a:r>
            <a:endParaRPr lang="en-US" sz="1050" b="1" dirty="0"/>
          </a:p>
        </p:txBody>
      </p:sp>
      <p:pic>
        <p:nvPicPr>
          <p:cNvPr id="24" name="Picture 2" descr="G:\JCHS\JCHS newsletter\2017\yves bergeron.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14369" y="1325540"/>
            <a:ext cx="823147" cy="884260"/>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3949973" y="1325540"/>
            <a:ext cx="3790950" cy="1223412"/>
          </a:xfrm>
          <a:prstGeom prst="rect">
            <a:avLst/>
          </a:prstGeom>
          <a:noFill/>
        </p:spPr>
        <p:txBody>
          <a:bodyPr wrap="square" rtlCol="0">
            <a:spAutoFit/>
          </a:bodyPr>
          <a:lstStyle/>
          <a:p>
            <a:pPr algn="just"/>
            <a:r>
              <a:rPr lang="en-US" sz="1050" dirty="0" smtClean="0"/>
              <a:t>In our June 2017 newsletter, we reported on Charlie </a:t>
            </a:r>
            <a:r>
              <a:rPr lang="en-US" sz="1050" dirty="0" err="1" smtClean="0"/>
              <a:t>Gard</a:t>
            </a:r>
            <a:r>
              <a:rPr lang="en-US" sz="1050" dirty="0" smtClean="0"/>
              <a:t> </a:t>
            </a:r>
            <a:r>
              <a:rPr lang="en-US" sz="1050" i="1" dirty="0" smtClean="0"/>
              <a:t>(picture below</a:t>
            </a:r>
            <a:r>
              <a:rPr lang="en-US" sz="1050" b="1" dirty="0" smtClean="0"/>
              <a:t>),</a:t>
            </a:r>
            <a:r>
              <a:rPr lang="en-US" sz="1050" dirty="0" smtClean="0"/>
              <a:t> the eleven-month </a:t>
            </a:r>
            <a:r>
              <a:rPr lang="en-US" sz="1050" dirty="0"/>
              <a:t>old baby </a:t>
            </a:r>
            <a:r>
              <a:rPr lang="en-US" sz="1050" dirty="0" smtClean="0"/>
              <a:t>with a </a:t>
            </a:r>
            <a:r>
              <a:rPr lang="en-US" sz="1050" dirty="0"/>
              <a:t>form of mitochondrial disease, a condition that causes progressive muscle weakness and brain </a:t>
            </a:r>
            <a:r>
              <a:rPr lang="en-US" sz="1050" dirty="0" smtClean="0"/>
              <a:t>damage. His parents</a:t>
            </a:r>
            <a:r>
              <a:rPr lang="en-US" sz="1050" b="1" dirty="0"/>
              <a:t>,</a:t>
            </a:r>
            <a:r>
              <a:rPr lang="en-US" sz="1050" dirty="0"/>
              <a:t> Connie and </a:t>
            </a:r>
            <a:r>
              <a:rPr lang="en-US" sz="1050" dirty="0" smtClean="0"/>
              <a:t>Chris </a:t>
            </a:r>
            <a:r>
              <a:rPr lang="en-US" sz="1050" i="1" dirty="0" smtClean="0"/>
              <a:t>(at right</a:t>
            </a:r>
            <a:r>
              <a:rPr lang="en-US" sz="1050" dirty="0" smtClean="0"/>
              <a:t>), </a:t>
            </a:r>
            <a:r>
              <a:rPr lang="en-US" sz="1050" dirty="0"/>
              <a:t> independently raised over </a:t>
            </a:r>
            <a:r>
              <a:rPr lang="en-US" sz="1050" dirty="0" smtClean="0"/>
              <a:t>£</a:t>
            </a:r>
            <a:r>
              <a:rPr lang="en-US" sz="1050" dirty="0"/>
              <a:t>2 million </a:t>
            </a:r>
            <a:r>
              <a:rPr lang="en-US" sz="1050" dirty="0" smtClean="0"/>
              <a:t>to </a:t>
            </a:r>
            <a:r>
              <a:rPr lang="en-US" sz="1050" dirty="0"/>
              <a:t>take him to the United States for experimental but potentially promising </a:t>
            </a:r>
            <a:r>
              <a:rPr lang="en-US" sz="1050" dirty="0" smtClean="0"/>
              <a:t>treatment.</a:t>
            </a:r>
          </a:p>
        </p:txBody>
      </p:sp>
      <p:sp>
        <p:nvSpPr>
          <p:cNvPr id="32" name="Rectangle 31"/>
          <p:cNvSpPr/>
          <p:nvPr/>
        </p:nvSpPr>
        <p:spPr>
          <a:xfrm>
            <a:off x="3914606" y="1084295"/>
            <a:ext cx="3716867" cy="307777"/>
          </a:xfrm>
          <a:prstGeom prst="rect">
            <a:avLst/>
          </a:prstGeom>
        </p:spPr>
        <p:txBody>
          <a:bodyPr wrap="square">
            <a:spAutoFit/>
          </a:bodyPr>
          <a:lstStyle/>
          <a:p>
            <a:pPr lvl="0" algn="just"/>
            <a:r>
              <a:rPr lang="en-029" sz="1400" b="1" dirty="0" smtClean="0">
                <a:solidFill>
                  <a:srgbClr val="006600"/>
                </a:solidFill>
                <a:effectLst>
                  <a:outerShdw blurRad="38100" dist="38100" dir="2700000" algn="tl">
                    <a:srgbClr val="000000">
                      <a:alpha val="43137"/>
                    </a:srgbClr>
                  </a:outerShdw>
                </a:effectLst>
                <a:cs typeface="Arial" pitchFamily="34" charset="0"/>
              </a:rPr>
              <a:t>What’s </a:t>
            </a:r>
            <a:r>
              <a:rPr lang="en-029" sz="1400" b="1" dirty="0">
                <a:solidFill>
                  <a:srgbClr val="006600"/>
                </a:solidFill>
                <a:effectLst>
                  <a:outerShdw blurRad="38100" dist="38100" dir="2700000" algn="tl">
                    <a:srgbClr val="000000">
                      <a:alpha val="43137"/>
                    </a:srgbClr>
                  </a:outerShdw>
                </a:effectLst>
                <a:cs typeface="Arial" pitchFamily="34" charset="0"/>
              </a:rPr>
              <a:t>been happening: </a:t>
            </a:r>
            <a:r>
              <a:rPr lang="en-029" sz="1400" b="1" dirty="0" smtClean="0">
                <a:solidFill>
                  <a:srgbClr val="006600"/>
                </a:solidFill>
                <a:effectLst>
                  <a:outerShdw blurRad="38100" dist="38100" dir="2700000" algn="tl">
                    <a:srgbClr val="000000">
                      <a:alpha val="43137"/>
                    </a:srgbClr>
                  </a:outerShdw>
                </a:effectLst>
                <a:cs typeface="Arial" pitchFamily="34" charset="0"/>
              </a:rPr>
              <a:t>UK</a:t>
            </a:r>
            <a:endParaRPr lang="en-US" sz="1050" dirty="0"/>
          </a:p>
        </p:txBody>
      </p:sp>
      <p:sp>
        <p:nvSpPr>
          <p:cNvPr id="33" name="TextBox 32"/>
          <p:cNvSpPr txBox="1"/>
          <p:nvPr/>
        </p:nvSpPr>
        <p:spPr>
          <a:xfrm>
            <a:off x="3910031" y="2467338"/>
            <a:ext cx="3801863" cy="1384995"/>
          </a:xfrm>
          <a:prstGeom prst="rect">
            <a:avLst/>
          </a:prstGeom>
          <a:noFill/>
        </p:spPr>
        <p:txBody>
          <a:bodyPr wrap="square" rtlCol="0">
            <a:spAutoFit/>
          </a:bodyPr>
          <a:lstStyle/>
          <a:p>
            <a:pPr algn="just"/>
            <a:r>
              <a:rPr lang="en-US" sz="1050" dirty="0"/>
              <a:t>However, the </a:t>
            </a:r>
            <a:r>
              <a:rPr lang="en-US" sz="1050" dirty="0" smtClean="0"/>
              <a:t>admitting hospital blocked </a:t>
            </a:r>
          </a:p>
          <a:p>
            <a:pPr algn="just"/>
            <a:r>
              <a:rPr lang="en-US" sz="1050" dirty="0" smtClean="0"/>
              <a:t>his transfer.  His parents undertook </a:t>
            </a:r>
            <a:r>
              <a:rPr lang="en-US" sz="1050" dirty="0"/>
              <a:t>an </a:t>
            </a:r>
            <a:endParaRPr lang="en-US" sz="1050" dirty="0" smtClean="0"/>
          </a:p>
          <a:p>
            <a:pPr algn="just"/>
            <a:r>
              <a:rPr lang="en-US" sz="1050" dirty="0" smtClean="0"/>
              <a:t>intensive </a:t>
            </a:r>
            <a:r>
              <a:rPr lang="en-US" sz="1050" dirty="0"/>
              <a:t>legal </a:t>
            </a:r>
            <a:r>
              <a:rPr lang="en-US" sz="1050" dirty="0" smtClean="0"/>
              <a:t>challenge </a:t>
            </a:r>
            <a:r>
              <a:rPr lang="en-US" sz="1050" dirty="0"/>
              <a:t>against the </a:t>
            </a:r>
            <a:endParaRPr lang="en-US" sz="1050" dirty="0" smtClean="0"/>
          </a:p>
          <a:p>
            <a:pPr algn="just"/>
            <a:r>
              <a:rPr lang="en-US" sz="1050" dirty="0" smtClean="0"/>
              <a:t>hospital which garnered </a:t>
            </a:r>
            <a:r>
              <a:rPr lang="en-US" sz="1050" dirty="0"/>
              <a:t>significant </a:t>
            </a:r>
            <a:endParaRPr lang="en-US" sz="1050" dirty="0" smtClean="0"/>
          </a:p>
          <a:p>
            <a:pPr algn="just"/>
            <a:r>
              <a:rPr lang="en-US" sz="1050" dirty="0" smtClean="0"/>
              <a:t>international  attention</a:t>
            </a:r>
            <a:r>
              <a:rPr lang="en-US" sz="1050" dirty="0"/>
              <a:t>. </a:t>
            </a:r>
            <a:r>
              <a:rPr lang="en-US" sz="1050" dirty="0" smtClean="0"/>
              <a:t>Charlie’s condition </a:t>
            </a:r>
          </a:p>
          <a:p>
            <a:pPr algn="just"/>
            <a:r>
              <a:rPr lang="en-US" sz="1050" dirty="0" smtClean="0"/>
              <a:t>eventually deteriorated </a:t>
            </a:r>
            <a:r>
              <a:rPr lang="en-US" sz="1050" dirty="0"/>
              <a:t>and his parents </a:t>
            </a:r>
            <a:endParaRPr lang="en-US" sz="1050" dirty="0" smtClean="0"/>
          </a:p>
          <a:p>
            <a:pPr algn="just"/>
            <a:r>
              <a:rPr lang="en-US" sz="1050" dirty="0" smtClean="0"/>
              <a:t>ended the legal </a:t>
            </a:r>
            <a:r>
              <a:rPr lang="en-US" sz="1050" dirty="0"/>
              <a:t>battle. </a:t>
            </a:r>
            <a:r>
              <a:rPr lang="en-US" sz="1050" dirty="0" smtClean="0"/>
              <a:t> Charlie </a:t>
            </a:r>
            <a:r>
              <a:rPr lang="en-US" sz="1050" dirty="0"/>
              <a:t>was </a:t>
            </a:r>
            <a:r>
              <a:rPr lang="en-US" sz="1050" dirty="0" smtClean="0"/>
              <a:t>transferred to a </a:t>
            </a:r>
            <a:r>
              <a:rPr lang="en-US" sz="1050" dirty="0"/>
              <a:t>hospice </a:t>
            </a:r>
            <a:r>
              <a:rPr lang="en-US" sz="1050" dirty="0" smtClean="0"/>
              <a:t>for </a:t>
            </a:r>
            <a:r>
              <a:rPr lang="en-US" sz="1050" dirty="0"/>
              <a:t>his final hours. </a:t>
            </a:r>
            <a:r>
              <a:rPr lang="en-US" sz="1050" dirty="0" smtClean="0"/>
              <a:t>He died on Friday July </a:t>
            </a:r>
            <a:r>
              <a:rPr lang="en-US" sz="1050" dirty="0"/>
              <a:t>28, </a:t>
            </a:r>
            <a:r>
              <a:rPr lang="en-US" sz="1050" dirty="0" smtClean="0"/>
              <a:t>2017.</a:t>
            </a:r>
            <a:endParaRPr lang="en-US" dirty="0"/>
          </a:p>
        </p:txBody>
      </p:sp>
      <p:pic>
        <p:nvPicPr>
          <p:cNvPr id="103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12715" y="2438400"/>
            <a:ext cx="1201737" cy="106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2765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6425</TotalTime>
  <Words>2263</Words>
  <Application>Microsoft Office PowerPoint</Application>
  <PresentationFormat>Custom</PresentationFormat>
  <Paragraphs>172</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E-newsletter :  July –September 2017   </vt:lpstr>
      <vt:lpstr>Newsletter: Sept 2017</vt:lpstr>
      <vt:lpstr>Newsletter : Sept 2017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SAMSUNG</cp:lastModifiedBy>
  <cp:revision>606</cp:revision>
  <dcterms:created xsi:type="dcterms:W3CDTF">2013-12-10T21:43:25Z</dcterms:created>
  <dcterms:modified xsi:type="dcterms:W3CDTF">2017-10-07T17:22:33Z</dcterms:modified>
</cp:coreProperties>
</file>